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427" r:id="rId2"/>
    <p:sldId id="428" r:id="rId3"/>
    <p:sldId id="429" r:id="rId4"/>
    <p:sldId id="430" r:id="rId5"/>
    <p:sldId id="257" r:id="rId6"/>
    <p:sldId id="258" r:id="rId7"/>
    <p:sldId id="259" r:id="rId8"/>
    <p:sldId id="260" r:id="rId9"/>
    <p:sldId id="367" r:id="rId10"/>
    <p:sldId id="261" r:id="rId11"/>
    <p:sldId id="262" r:id="rId12"/>
    <p:sldId id="263" r:id="rId13"/>
    <p:sldId id="437" r:id="rId14"/>
    <p:sldId id="264" r:id="rId15"/>
    <p:sldId id="439" r:id="rId16"/>
    <p:sldId id="440" r:id="rId17"/>
    <p:sldId id="441" r:id="rId18"/>
    <p:sldId id="265" r:id="rId19"/>
    <p:sldId id="443" r:id="rId20"/>
    <p:sldId id="444" r:id="rId21"/>
    <p:sldId id="445" r:id="rId22"/>
    <p:sldId id="446" r:id="rId23"/>
    <p:sldId id="442" r:id="rId24"/>
    <p:sldId id="447" r:id="rId25"/>
    <p:sldId id="448" r:id="rId26"/>
    <p:sldId id="449" r:id="rId27"/>
    <p:sldId id="450" r:id="rId28"/>
    <p:sldId id="451" r:id="rId29"/>
    <p:sldId id="457" r:id="rId30"/>
    <p:sldId id="286" r:id="rId31"/>
    <p:sldId id="456" r:id="rId32"/>
    <p:sldId id="453" r:id="rId33"/>
    <p:sldId id="454" r:id="rId34"/>
    <p:sldId id="455" r:id="rId35"/>
    <p:sldId id="299" r:id="rId36"/>
    <p:sldId id="424" r:id="rId37"/>
    <p:sldId id="300" r:id="rId38"/>
    <p:sldId id="269" r:id="rId39"/>
    <p:sldId id="302" r:id="rId40"/>
    <p:sldId id="272" r:id="rId41"/>
    <p:sldId id="315" r:id="rId42"/>
    <p:sldId id="304" r:id="rId43"/>
    <p:sldId id="431" r:id="rId44"/>
    <p:sldId id="432" r:id="rId45"/>
    <p:sldId id="433" r:id="rId46"/>
    <p:sldId id="434" r:id="rId47"/>
    <p:sldId id="435" r:id="rId48"/>
    <p:sldId id="436" r:id="rId49"/>
    <p:sldId id="308" r:id="rId50"/>
    <p:sldId id="310" r:id="rId51"/>
    <p:sldId id="316" r:id="rId52"/>
    <p:sldId id="317" r:id="rId53"/>
    <p:sldId id="318" r:id="rId54"/>
    <p:sldId id="319" r:id="rId55"/>
    <p:sldId id="320" r:id="rId56"/>
    <p:sldId id="322" r:id="rId57"/>
    <p:sldId id="323" r:id="rId58"/>
    <p:sldId id="324" r:id="rId59"/>
    <p:sldId id="325" r:id="rId60"/>
    <p:sldId id="326" r:id="rId61"/>
    <p:sldId id="327" r:id="rId62"/>
    <p:sldId id="328" r:id="rId63"/>
    <p:sldId id="329" r:id="rId64"/>
    <p:sldId id="330" r:id="rId65"/>
    <p:sldId id="332" r:id="rId66"/>
    <p:sldId id="341" r:id="rId67"/>
    <p:sldId id="376" r:id="rId68"/>
    <p:sldId id="377" r:id="rId69"/>
    <p:sldId id="378" r:id="rId70"/>
    <p:sldId id="379" r:id="rId71"/>
    <p:sldId id="380" r:id="rId72"/>
    <p:sldId id="381" r:id="rId73"/>
    <p:sldId id="382" r:id="rId74"/>
    <p:sldId id="383" r:id="rId75"/>
    <p:sldId id="390" r:id="rId76"/>
    <p:sldId id="388" r:id="rId77"/>
    <p:sldId id="391" r:id="rId78"/>
    <p:sldId id="389" r:id="rId79"/>
    <p:sldId id="392" r:id="rId80"/>
    <p:sldId id="393" r:id="rId81"/>
    <p:sldId id="394" r:id="rId82"/>
    <p:sldId id="425" r:id="rId83"/>
    <p:sldId id="426" r:id="rId84"/>
    <p:sldId id="422" r:id="rId85"/>
    <p:sldId id="423"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chat31@gmail.com" initials="a" lastIdx="1" clrIdx="0">
    <p:extLst>
      <p:ext uri="{19B8F6BF-5375-455C-9EA6-DF929625EA0E}">
        <p15:presenceInfo xmlns:p15="http://schemas.microsoft.com/office/powerpoint/2012/main" userId="127964b6fd9f6d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228C42-FE94-48D1-8461-45145068F0F9}" type="datetimeFigureOut">
              <a:rPr lang="en-US" smtClean="0"/>
              <a:t>8/10/2023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397EB2-2CA9-4B1B-B208-70ECF7CDA4F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D397EB2-2CA9-4B1B-B208-70ECF7CDA4FC}" type="slidenum">
              <a:rPr lang="en-US" smtClean="0"/>
              <a:t>1</a:t>
            </a:fld>
            <a:endParaRPr lang="en-US"/>
          </a:p>
        </p:txBody>
      </p:sp>
    </p:spTree>
    <p:extLst>
      <p:ext uri="{BB962C8B-B14F-4D97-AF65-F5344CB8AC3E}">
        <p14:creationId xmlns:p14="http://schemas.microsoft.com/office/powerpoint/2010/main" val="1524881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D397EB2-2CA9-4B1B-B208-70ECF7CDA4FC}" type="slidenum">
              <a:rPr lang="en-US" smtClean="0"/>
              <a:t>32</a:t>
            </a:fld>
            <a:endParaRPr lang="en-US"/>
          </a:p>
        </p:txBody>
      </p:sp>
    </p:spTree>
    <p:extLst>
      <p:ext uri="{BB962C8B-B14F-4D97-AF65-F5344CB8AC3E}">
        <p14:creationId xmlns:p14="http://schemas.microsoft.com/office/powerpoint/2010/main" val="231506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7C8DE4A-3DA1-4777-AB43-CD2C34E8B11F}"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328991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24CBB850-0417-4315-9DAF-693530D28A37}"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25393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397EB2-2CA9-4B1B-B208-70ECF7CDA4FC}" type="slidenum">
              <a:rPr lang="en-US" smtClean="0"/>
              <a:t>41</a:t>
            </a:fld>
            <a:endParaRPr lang="en-US"/>
          </a:p>
        </p:txBody>
      </p:sp>
    </p:spTree>
    <p:extLst>
      <p:ext uri="{BB962C8B-B14F-4D97-AF65-F5344CB8AC3E}">
        <p14:creationId xmlns:p14="http://schemas.microsoft.com/office/powerpoint/2010/main" val="7602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A4194A-2D07-4533-8A82-C5429DE86E7D}" type="datetime1">
              <a:rPr lang="en-US" smtClean="0"/>
              <a:t>8/10/2023</a:t>
            </a:fld>
            <a:endParaRPr lang="en-US"/>
          </a:p>
        </p:txBody>
      </p:sp>
      <p:sp>
        <p:nvSpPr>
          <p:cNvPr id="5" name="Footer Placeholder 4"/>
          <p:cNvSpPr>
            <a:spLocks noGrp="1"/>
          </p:cNvSpPr>
          <p:nvPr>
            <p:ph type="ftr" sz="quarter" idx="11"/>
          </p:nvPr>
        </p:nvSpPr>
        <p:spPr/>
        <p:txBody>
          <a:bodyPr/>
          <a:lstStyle/>
          <a:p>
            <a:r>
              <a:rPr lang="en-GB"/>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B359E2-98EF-4F48-89B6-C12B10209EB0}" type="datetime1">
              <a:rPr lang="en-US" smtClean="0"/>
              <a:t>8/10/2023</a:t>
            </a:fld>
            <a:endParaRPr lang="en-US"/>
          </a:p>
        </p:txBody>
      </p:sp>
      <p:sp>
        <p:nvSpPr>
          <p:cNvPr id="5" name="Footer Placeholder 4"/>
          <p:cNvSpPr>
            <a:spLocks noGrp="1"/>
          </p:cNvSpPr>
          <p:nvPr>
            <p:ph type="ftr" sz="quarter" idx="11"/>
          </p:nvPr>
        </p:nvSpPr>
        <p:spPr/>
        <p:txBody>
          <a:bodyPr/>
          <a:lstStyle/>
          <a:p>
            <a:r>
              <a:rPr lang="en-GB"/>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809471-59E0-4026-B4F0-4D11E5A718F9}" type="datetime1">
              <a:rPr lang="en-US" smtClean="0"/>
              <a:t>8/10/2023</a:t>
            </a:fld>
            <a:endParaRPr lang="en-US"/>
          </a:p>
        </p:txBody>
      </p:sp>
      <p:sp>
        <p:nvSpPr>
          <p:cNvPr id="5" name="Footer Placeholder 4"/>
          <p:cNvSpPr>
            <a:spLocks noGrp="1"/>
          </p:cNvSpPr>
          <p:nvPr>
            <p:ph type="ftr" sz="quarter" idx="11"/>
          </p:nvPr>
        </p:nvSpPr>
        <p:spPr/>
        <p:txBody>
          <a:bodyPr/>
          <a:lstStyle/>
          <a:p>
            <a:r>
              <a:rPr lang="en-GB"/>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7F7B5-C200-4E75-83A9-11314DA170D6}" type="datetime1">
              <a:rPr lang="en-US" smtClean="0"/>
              <a:t>8/10/2023</a:t>
            </a:fld>
            <a:endParaRPr lang="en-US"/>
          </a:p>
        </p:txBody>
      </p:sp>
      <p:sp>
        <p:nvSpPr>
          <p:cNvPr id="5" name="Footer Placeholder 4"/>
          <p:cNvSpPr>
            <a:spLocks noGrp="1"/>
          </p:cNvSpPr>
          <p:nvPr>
            <p:ph type="ftr" sz="quarter" idx="11"/>
          </p:nvPr>
        </p:nvSpPr>
        <p:spPr/>
        <p:txBody>
          <a:bodyPr/>
          <a:lstStyle/>
          <a:p>
            <a:r>
              <a:rPr lang="en-GB"/>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393DF-A8DF-461F-B804-FF619A8BDD2E}" type="datetime1">
              <a:rPr lang="en-US" smtClean="0"/>
              <a:t>8/10/2023</a:t>
            </a:fld>
            <a:endParaRPr lang="en-US"/>
          </a:p>
        </p:txBody>
      </p:sp>
      <p:sp>
        <p:nvSpPr>
          <p:cNvPr id="5" name="Footer Placeholder 4"/>
          <p:cNvSpPr>
            <a:spLocks noGrp="1"/>
          </p:cNvSpPr>
          <p:nvPr>
            <p:ph type="ftr" sz="quarter" idx="11"/>
          </p:nvPr>
        </p:nvSpPr>
        <p:spPr/>
        <p:txBody>
          <a:bodyPr/>
          <a:lstStyle/>
          <a:p>
            <a:r>
              <a:rPr lang="en-GB"/>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BC7C76-2866-4F83-9064-7618282A5A12}" type="datetime1">
              <a:rPr lang="en-US" smtClean="0"/>
              <a:t>8/10/2023</a:t>
            </a:fld>
            <a:endParaRPr lang="en-US"/>
          </a:p>
        </p:txBody>
      </p:sp>
      <p:sp>
        <p:nvSpPr>
          <p:cNvPr id="6" name="Footer Placeholder 5"/>
          <p:cNvSpPr>
            <a:spLocks noGrp="1"/>
          </p:cNvSpPr>
          <p:nvPr>
            <p:ph type="ftr" sz="quarter" idx="11"/>
          </p:nvPr>
        </p:nvSpPr>
        <p:spPr/>
        <p:txBody>
          <a:bodyPr/>
          <a:lstStyle/>
          <a:p>
            <a:r>
              <a:rPr lang="en-GB"/>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DC469A-4ABD-4D66-8A24-58D538FC257B}" type="datetime1">
              <a:rPr lang="en-US" smtClean="0"/>
              <a:t>8/10/2023</a:t>
            </a:fld>
            <a:endParaRPr lang="en-US"/>
          </a:p>
        </p:txBody>
      </p:sp>
      <p:sp>
        <p:nvSpPr>
          <p:cNvPr id="8" name="Footer Placeholder 7"/>
          <p:cNvSpPr>
            <a:spLocks noGrp="1"/>
          </p:cNvSpPr>
          <p:nvPr>
            <p:ph type="ftr" sz="quarter" idx="11"/>
          </p:nvPr>
        </p:nvSpPr>
        <p:spPr/>
        <p:txBody>
          <a:bodyPr/>
          <a:lstStyle/>
          <a:p>
            <a:r>
              <a:rPr lang="en-GB"/>
              <a:t>&lt;BCSE0103&gt; &lt;Soft Computing&gt;</a:t>
            </a:r>
            <a:endParaRPr lang="en-US"/>
          </a:p>
        </p:txBody>
      </p:sp>
      <p:sp>
        <p:nvSpPr>
          <p:cNvPr id="9" name="Slide Number Placeholder 8"/>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61001B-388E-402F-B586-A086297FA353}" type="datetime1">
              <a:rPr lang="en-US" smtClean="0"/>
              <a:t>8/10/2023</a:t>
            </a:fld>
            <a:endParaRPr lang="en-US"/>
          </a:p>
        </p:txBody>
      </p:sp>
      <p:sp>
        <p:nvSpPr>
          <p:cNvPr id="4" name="Footer Placeholder 3"/>
          <p:cNvSpPr>
            <a:spLocks noGrp="1"/>
          </p:cNvSpPr>
          <p:nvPr>
            <p:ph type="ftr" sz="quarter" idx="11"/>
          </p:nvPr>
        </p:nvSpPr>
        <p:spPr/>
        <p:txBody>
          <a:bodyPr/>
          <a:lstStyle/>
          <a:p>
            <a:r>
              <a:rPr lang="en-GB"/>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2DA3C9-8C8D-4B26-8B74-A551013788BE}" type="datetime1">
              <a:rPr lang="en-US" smtClean="0"/>
              <a:t>8/10/2023</a:t>
            </a:fld>
            <a:endParaRPr lang="en-US"/>
          </a:p>
        </p:txBody>
      </p:sp>
      <p:sp>
        <p:nvSpPr>
          <p:cNvPr id="3" name="Footer Placeholder 2"/>
          <p:cNvSpPr>
            <a:spLocks noGrp="1"/>
          </p:cNvSpPr>
          <p:nvPr>
            <p:ph type="ftr" sz="quarter" idx="11"/>
          </p:nvPr>
        </p:nvSpPr>
        <p:spPr/>
        <p:txBody>
          <a:bodyPr/>
          <a:lstStyle/>
          <a:p>
            <a:r>
              <a:rPr lang="en-GB"/>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7127A1-C8D7-42BF-BBCA-C678BFB8A9F2}" type="datetime1">
              <a:rPr lang="en-US" smtClean="0"/>
              <a:t>8/10/2023</a:t>
            </a:fld>
            <a:endParaRPr lang="en-US"/>
          </a:p>
        </p:txBody>
      </p:sp>
      <p:sp>
        <p:nvSpPr>
          <p:cNvPr id="6" name="Footer Placeholder 5"/>
          <p:cNvSpPr>
            <a:spLocks noGrp="1"/>
          </p:cNvSpPr>
          <p:nvPr>
            <p:ph type="ftr" sz="quarter" idx="11"/>
          </p:nvPr>
        </p:nvSpPr>
        <p:spPr/>
        <p:txBody>
          <a:bodyPr/>
          <a:lstStyle/>
          <a:p>
            <a:r>
              <a:rPr lang="en-GB"/>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D50D42-D753-4F75-8021-174DDED0DCE0}" type="datetime1">
              <a:rPr lang="en-US" smtClean="0"/>
              <a:t>8/10/2023</a:t>
            </a:fld>
            <a:endParaRPr lang="en-US"/>
          </a:p>
        </p:txBody>
      </p:sp>
      <p:sp>
        <p:nvSpPr>
          <p:cNvPr id="6" name="Footer Placeholder 5"/>
          <p:cNvSpPr>
            <a:spLocks noGrp="1"/>
          </p:cNvSpPr>
          <p:nvPr>
            <p:ph type="ftr" sz="quarter" idx="11"/>
          </p:nvPr>
        </p:nvSpPr>
        <p:spPr/>
        <p:txBody>
          <a:bodyPr/>
          <a:lstStyle/>
          <a:p>
            <a:r>
              <a:rPr lang="en-GB"/>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863F2-79A7-4674-AE3E-F4C4D1F42A64}" type="datetime1">
              <a:rPr lang="en-US" smtClean="0"/>
              <a:t>8/10/2023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&lt;BCSE0103&gt; &lt;Soft Computing&gt;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55922-87EB-483D-8474-2C9330A0D92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457200" y="222879"/>
            <a:ext cx="8229600" cy="1143000"/>
          </a:xfrm>
        </p:spPr>
        <p:txBody>
          <a:bodyPr>
            <a:normAutofit/>
          </a:bodyPr>
          <a:lstStyle/>
          <a:p>
            <a:r>
              <a:rPr lang="en-US" sz="3600" b="1" dirty="0"/>
              <a:t>	</a:t>
            </a:r>
            <a:endParaRPr lang="en-IN" sz="3600"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1463" y="43437"/>
            <a:ext cx="2148337" cy="1551007"/>
          </a:xfrm>
          <a:prstGeom prst="rect">
            <a:avLst/>
          </a:prstGeom>
        </p:spPr>
      </p:pic>
      <p:sp>
        <p:nvSpPr>
          <p:cNvPr id="3" name="Content Placeholder 2"/>
          <p:cNvSpPr>
            <a:spLocks noGrp="1"/>
          </p:cNvSpPr>
          <p:nvPr>
            <p:ph idx="1"/>
          </p:nvPr>
        </p:nvSpPr>
        <p:spPr>
          <a:xfrm>
            <a:off x="457200" y="1516676"/>
            <a:ext cx="8229600" cy="4525963"/>
          </a:xfrm>
        </p:spPr>
        <p:txBody>
          <a:bodyPr>
            <a:normAutofit/>
          </a:bodyPr>
          <a:lstStyle/>
          <a:p>
            <a:pPr marL="0" indent="0" algn="ctr">
              <a:buNone/>
            </a:pPr>
            <a:r>
              <a:rPr lang="en-US" b="1" dirty="0" err="1"/>
              <a:t>BTech</a:t>
            </a:r>
            <a:r>
              <a:rPr lang="en-US" b="1" dirty="0"/>
              <a:t> IV Year VII Semester Section: </a:t>
            </a:r>
          </a:p>
          <a:p>
            <a:pPr marL="0" indent="0" algn="ctr">
              <a:buNone/>
            </a:pPr>
            <a:r>
              <a:rPr lang="en-US" b="1" dirty="0"/>
              <a:t>BCSE0103: SOFT COMPUTING</a:t>
            </a:r>
          </a:p>
          <a:p>
            <a:pPr marL="0" indent="0" algn="ctr">
              <a:buNone/>
            </a:pPr>
            <a:r>
              <a:rPr lang="en-US" b="1" dirty="0"/>
              <a:t>(Artificial Neural Network)</a:t>
            </a:r>
            <a:endParaRPr lang="en-IN" dirty="0"/>
          </a:p>
          <a:p>
            <a:pPr marL="0" indent="0" algn="ctr">
              <a:buNone/>
            </a:pPr>
            <a:endParaRPr lang="en-US" b="1" dirty="0"/>
          </a:p>
        </p:txBody>
      </p:sp>
      <p:sp>
        <p:nvSpPr>
          <p:cNvPr id="6" name="Rectangle 5"/>
          <p:cNvSpPr/>
          <p:nvPr/>
        </p:nvSpPr>
        <p:spPr>
          <a:xfrm>
            <a:off x="1619672" y="4200691"/>
            <a:ext cx="7452320" cy="1415772"/>
          </a:xfrm>
          <a:prstGeom prst="rect">
            <a:avLst/>
          </a:prstGeom>
        </p:spPr>
        <p:txBody>
          <a:bodyPr wrap="square">
            <a:spAutoFit/>
          </a:bodyPr>
          <a:lstStyle/>
          <a:p>
            <a:pPr>
              <a:buNone/>
            </a:pPr>
            <a:endParaRPr lang="en-US" sz="2400" b="1" dirty="0"/>
          </a:p>
          <a:p>
            <a:pPr>
              <a:buNone/>
            </a:pPr>
            <a:r>
              <a:rPr lang="en-US" sz="2400" b="1" dirty="0"/>
              <a:t>Dr. Manmohan Singh </a:t>
            </a:r>
          </a:p>
          <a:p>
            <a:pPr>
              <a:buNone/>
            </a:pPr>
            <a:r>
              <a:rPr lang="en-US" sz="1900" b="1" dirty="0"/>
              <a:t>Assistant Professor- Dept. of Computer Engineering &amp; Applications </a:t>
            </a:r>
          </a:p>
          <a:p>
            <a:pPr>
              <a:buNone/>
            </a:pPr>
            <a:r>
              <a:rPr lang="en-US" sz="1900" b="1" dirty="0"/>
              <a:t>Email- Manmohan.singh@gla.ac.in</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4922" y="3139695"/>
            <a:ext cx="3634156" cy="1446972"/>
          </a:xfrm>
          <a:prstGeom prst="rect">
            <a:avLst/>
          </a:prstGeom>
        </p:spPr>
      </p:pic>
    </p:spTree>
    <p:extLst>
      <p:ext uri="{BB962C8B-B14F-4D97-AF65-F5344CB8AC3E}">
        <p14:creationId xmlns:p14="http://schemas.microsoft.com/office/powerpoint/2010/main" val="2023253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25ED-822C-4204-B9D3-B09CC14CB95F}"/>
              </a:ext>
            </a:extLst>
          </p:cNvPr>
          <p:cNvSpPr>
            <a:spLocks noGrp="1"/>
          </p:cNvSpPr>
          <p:nvPr>
            <p:ph type="title"/>
          </p:nvPr>
        </p:nvSpPr>
        <p:spPr>
          <a:xfrm>
            <a:off x="1907704" y="476672"/>
            <a:ext cx="6779096" cy="940966"/>
          </a:xfrm>
        </p:spPr>
        <p:txBody>
          <a:bodyPr>
            <a:no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	A classic example of a task that 	requires machine learning: It is very hard to say what makes a 2</a:t>
            </a:r>
            <a:endParaRPr lang="en-IN" sz="2800" dirty="0"/>
          </a:p>
        </p:txBody>
      </p:sp>
      <p:sp>
        <p:nvSpPr>
          <p:cNvPr id="4" name="Footer Placeholder 3">
            <a:extLst>
              <a:ext uri="{FF2B5EF4-FFF2-40B4-BE49-F238E27FC236}">
                <a16:creationId xmlns:a16="http://schemas.microsoft.com/office/drawing/2014/main" id="{A02B804A-D348-49DB-8389-F61648DD072F}"/>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22EA3C24-6263-4208-A1F5-217B9E50B020}"/>
              </a:ext>
            </a:extLst>
          </p:cNvPr>
          <p:cNvSpPr>
            <a:spLocks noGrp="1"/>
          </p:cNvSpPr>
          <p:nvPr>
            <p:ph type="sldNum" sz="quarter" idx="12"/>
          </p:nvPr>
        </p:nvSpPr>
        <p:spPr/>
        <p:txBody>
          <a:bodyPr/>
          <a:lstStyle/>
          <a:p>
            <a:fld id="{BB055922-87EB-483D-8474-2C9330A0D922}" type="slidenum">
              <a:rPr lang="en-US" smtClean="0"/>
              <a:t>10</a:t>
            </a:fld>
            <a:endParaRPr lang="en-US" dirty="0"/>
          </a:p>
        </p:txBody>
      </p:sp>
      <p:pic>
        <p:nvPicPr>
          <p:cNvPr id="8" name="Picture 3" descr="close49">
            <a:extLst>
              <a:ext uri="{FF2B5EF4-FFF2-40B4-BE49-F238E27FC236}">
                <a16:creationId xmlns:a16="http://schemas.microsoft.com/office/drawing/2014/main" id="{016F7BF6-8EF2-4ACC-9867-BD38C3D5F4C0}"/>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600200"/>
            <a:ext cx="6912768" cy="45259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8667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2AF5-9CBA-49A0-892A-8FB9677C7728}"/>
              </a:ext>
            </a:extLst>
          </p:cNvPr>
          <p:cNvSpPr>
            <a:spLocks noGrp="1"/>
          </p:cNvSpPr>
          <p:nvPr>
            <p:ph type="title"/>
          </p:nvPr>
        </p:nvSpPr>
        <p:spPr>
          <a:xfrm>
            <a:off x="2483768" y="948286"/>
            <a:ext cx="6419056" cy="45719"/>
          </a:xfrm>
        </p:spPr>
        <p:txBody>
          <a:bodyPr>
            <a:noAutofit/>
          </a:bodyPr>
          <a:lstStyle/>
          <a:p>
            <a:r>
              <a:rPr lang="en-US" sz="3600" b="1" dirty="0">
                <a:latin typeface="Times New Roman" pitchFamily="18" charset="0"/>
                <a:cs typeface="Times New Roman" pitchFamily="18" charset="0"/>
              </a:rPr>
              <a:t>Some more examples of tasks that are best solved by using a learning algorithm</a:t>
            </a:r>
            <a:endParaRPr lang="en-IN" sz="3600" dirty="0"/>
          </a:p>
        </p:txBody>
      </p:sp>
      <p:sp>
        <p:nvSpPr>
          <p:cNvPr id="3" name="Content Placeholder 2">
            <a:extLst>
              <a:ext uri="{FF2B5EF4-FFF2-40B4-BE49-F238E27FC236}">
                <a16:creationId xmlns:a16="http://schemas.microsoft.com/office/drawing/2014/main" id="{C41750F3-D0C3-4C5F-A690-79BAFE6383C7}"/>
              </a:ext>
            </a:extLst>
          </p:cNvPr>
          <p:cNvSpPr>
            <a:spLocks noGrp="1"/>
          </p:cNvSpPr>
          <p:nvPr>
            <p:ph idx="1"/>
          </p:nvPr>
        </p:nvSpPr>
        <p:spPr>
          <a:xfrm>
            <a:off x="457200" y="1916832"/>
            <a:ext cx="8229600" cy="4209331"/>
          </a:xfrm>
        </p:spPr>
        <p:txBody>
          <a:bodyPr>
            <a:normAutofit/>
          </a:bodyPr>
          <a:lstStyle/>
          <a:p>
            <a:pPr marL="502920" indent="-457200">
              <a:lnSpc>
                <a:spcPct val="90000"/>
              </a:lnSpc>
              <a:buFont typeface="+mj-lt"/>
              <a:buAutoNum type="arabicPeriod"/>
            </a:pPr>
            <a:r>
              <a:rPr lang="en-US" sz="2400" b="1" dirty="0">
                <a:latin typeface="Times New Roman" pitchFamily="18" charset="0"/>
                <a:cs typeface="Times New Roman" pitchFamily="18" charset="0"/>
              </a:rPr>
              <a:t>Recognizing patterns:</a:t>
            </a:r>
          </a:p>
          <a:p>
            <a:pPr lvl="1">
              <a:lnSpc>
                <a:spcPct val="90000"/>
              </a:lnSpc>
              <a:buFont typeface="Arial" pitchFamily="34" charset="0"/>
              <a:buChar char="•"/>
            </a:pPr>
            <a:r>
              <a:rPr lang="en-US" sz="2400" dirty="0">
                <a:latin typeface="Times New Roman" pitchFamily="18" charset="0"/>
                <a:cs typeface="Times New Roman" pitchFamily="18" charset="0"/>
              </a:rPr>
              <a:t>Facial identities or facial expressions</a:t>
            </a:r>
          </a:p>
          <a:p>
            <a:pPr lvl="1">
              <a:lnSpc>
                <a:spcPct val="90000"/>
              </a:lnSpc>
              <a:buFont typeface="Arial" pitchFamily="34" charset="0"/>
              <a:buChar char="•"/>
            </a:pPr>
            <a:r>
              <a:rPr lang="en-US" sz="2400" dirty="0">
                <a:latin typeface="Times New Roman" pitchFamily="18" charset="0"/>
                <a:cs typeface="Times New Roman" pitchFamily="18" charset="0"/>
              </a:rPr>
              <a:t>Handwritten or spoken words</a:t>
            </a:r>
          </a:p>
          <a:p>
            <a:pPr lvl="1">
              <a:lnSpc>
                <a:spcPct val="90000"/>
              </a:lnSpc>
              <a:buFont typeface="Arial" pitchFamily="34" charset="0"/>
              <a:buChar char="•"/>
            </a:pPr>
            <a:r>
              <a:rPr lang="en-US" sz="2400" dirty="0">
                <a:latin typeface="Times New Roman" pitchFamily="18" charset="0"/>
                <a:cs typeface="Times New Roman" pitchFamily="18" charset="0"/>
              </a:rPr>
              <a:t>Medical images</a:t>
            </a:r>
          </a:p>
          <a:p>
            <a:pPr marL="502920" indent="-457200">
              <a:lnSpc>
                <a:spcPct val="90000"/>
              </a:lnSpc>
              <a:buFont typeface="+mj-lt"/>
              <a:buAutoNum type="arabicPeriod"/>
            </a:pPr>
            <a:r>
              <a:rPr lang="en-US" sz="2400" b="1" dirty="0">
                <a:latin typeface="Times New Roman" pitchFamily="18" charset="0"/>
                <a:cs typeface="Times New Roman" pitchFamily="18" charset="0"/>
              </a:rPr>
              <a:t>Recognizing anomalies:</a:t>
            </a:r>
          </a:p>
          <a:p>
            <a:pPr lvl="1">
              <a:lnSpc>
                <a:spcPct val="90000"/>
              </a:lnSpc>
              <a:buFont typeface="Arial" pitchFamily="34" charset="0"/>
              <a:buChar char="•"/>
            </a:pPr>
            <a:r>
              <a:rPr lang="en-US" sz="2400" dirty="0">
                <a:latin typeface="Times New Roman" pitchFamily="18" charset="0"/>
                <a:cs typeface="Times New Roman" pitchFamily="18" charset="0"/>
              </a:rPr>
              <a:t>Unusual sequences of credit card transactions </a:t>
            </a:r>
          </a:p>
          <a:p>
            <a:pPr lvl="1">
              <a:lnSpc>
                <a:spcPct val="90000"/>
              </a:lnSpc>
              <a:buFont typeface="Arial" pitchFamily="34" charset="0"/>
              <a:buChar char="•"/>
            </a:pPr>
            <a:r>
              <a:rPr lang="en-US" sz="2400" dirty="0">
                <a:latin typeface="Times New Roman" pitchFamily="18" charset="0"/>
                <a:cs typeface="Times New Roman" pitchFamily="18" charset="0"/>
              </a:rPr>
              <a:t>Unusual patterns of sensor readings in a nuclear power plant or unusual sound in your car engine.</a:t>
            </a:r>
            <a:r>
              <a:rPr lang="en-IN" dirty="0"/>
              <a:t> </a:t>
            </a:r>
          </a:p>
          <a:p>
            <a:pPr marL="502920" indent="-457200">
              <a:lnSpc>
                <a:spcPct val="90000"/>
              </a:lnSpc>
              <a:buAutoNum type="arabicPeriod" startAt="3"/>
            </a:pPr>
            <a:r>
              <a:rPr lang="en-US" sz="2400" b="1" dirty="0">
                <a:latin typeface="Times New Roman" pitchFamily="18" charset="0"/>
                <a:cs typeface="Times New Roman" pitchFamily="18" charset="0"/>
              </a:rPr>
              <a:t>Prediction:</a:t>
            </a:r>
          </a:p>
          <a:p>
            <a:pPr lvl="1">
              <a:lnSpc>
                <a:spcPct val="90000"/>
              </a:lnSpc>
              <a:buFont typeface="Arial" pitchFamily="34" charset="0"/>
              <a:buChar char="•"/>
            </a:pPr>
            <a:r>
              <a:rPr lang="en-US" sz="2400" dirty="0">
                <a:latin typeface="Times New Roman" pitchFamily="18" charset="0"/>
                <a:cs typeface="Times New Roman" pitchFamily="18" charset="0"/>
              </a:rPr>
              <a:t>Future stock prices or currency exchange rates </a:t>
            </a:r>
          </a:p>
          <a:p>
            <a:pPr lvl="1">
              <a:lnSpc>
                <a:spcPct val="90000"/>
              </a:lnSpc>
              <a:buFont typeface="Arial" pitchFamily="34" charset="0"/>
              <a:buChar char="•"/>
            </a:pPr>
            <a:endParaRPr lang="en-US" sz="2400"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id="{63683DA6-D617-49C3-8932-BEC87CB9EA24}"/>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F304718-9B87-4B65-99C5-95B07C7E30DC}"/>
              </a:ext>
            </a:extLst>
          </p:cNvPr>
          <p:cNvSpPr>
            <a:spLocks noGrp="1"/>
          </p:cNvSpPr>
          <p:nvPr>
            <p:ph type="sldNum" sz="quarter" idx="12"/>
          </p:nvPr>
        </p:nvSpPr>
        <p:spPr/>
        <p:txBody>
          <a:bodyPr/>
          <a:lstStyle/>
          <a:p>
            <a:fld id="{BB055922-87EB-483D-8474-2C9330A0D922}" type="slidenum">
              <a:rPr lang="en-US" smtClean="0"/>
              <a:t>11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57040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28D1-224F-4700-AB5F-DA15412C346F}"/>
              </a:ext>
            </a:extLst>
          </p:cNvPr>
          <p:cNvSpPr>
            <a:spLocks noGrp="1"/>
          </p:cNvSpPr>
          <p:nvPr>
            <p:ph type="title"/>
          </p:nvPr>
        </p:nvSpPr>
        <p:spPr>
          <a:xfrm>
            <a:off x="2411760" y="274638"/>
            <a:ext cx="6275040" cy="828000"/>
          </a:xfrm>
        </p:spPr>
        <p:txBody>
          <a:bodyPr>
            <a:normAutofit/>
          </a:bodyPr>
          <a:lstStyle/>
          <a:p>
            <a:r>
              <a:rPr lang="en-US" sz="3600" b="1" dirty="0">
                <a:latin typeface="Times New Roman" pitchFamily="18" charset="0"/>
                <a:cs typeface="Times New Roman" pitchFamily="18" charset="0"/>
              </a:rPr>
              <a:t>Some more examples….</a:t>
            </a:r>
            <a:endParaRPr lang="en-IN" sz="3600" dirty="0"/>
          </a:p>
        </p:txBody>
      </p:sp>
      <p:sp>
        <p:nvSpPr>
          <p:cNvPr id="3" name="Content Placeholder 2">
            <a:extLst>
              <a:ext uri="{FF2B5EF4-FFF2-40B4-BE49-F238E27FC236}">
                <a16:creationId xmlns:a16="http://schemas.microsoft.com/office/drawing/2014/main" id="{496B80EC-3C18-47B2-88E0-7DDCE91B87BC}"/>
              </a:ext>
            </a:extLst>
          </p:cNvPr>
          <p:cNvSpPr>
            <a:spLocks noGrp="1"/>
          </p:cNvSpPr>
          <p:nvPr>
            <p:ph idx="1"/>
          </p:nvPr>
        </p:nvSpPr>
        <p:spPr/>
        <p:txBody>
          <a:bodyPr>
            <a:normAutofit fontScale="92500" lnSpcReduction="20000"/>
          </a:bodyPr>
          <a:lstStyle/>
          <a:p>
            <a:pPr lvl="1">
              <a:lnSpc>
                <a:spcPct val="90000"/>
              </a:lnSpc>
              <a:buFont typeface="Arial" pitchFamily="34" charset="0"/>
              <a:buChar char="•"/>
            </a:pP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Some web-based examples of machine learning are….</a:t>
            </a:r>
          </a:p>
          <a:p>
            <a:pPr marL="502920" indent="-457200">
              <a:buFont typeface="+mj-lt"/>
              <a:buAutoNum type="arabicPeriod"/>
            </a:pPr>
            <a:r>
              <a:rPr lang="en-US" sz="2400" b="1" dirty="0">
                <a:latin typeface="Times New Roman" pitchFamily="18" charset="0"/>
                <a:cs typeface="Times New Roman" pitchFamily="18" charset="0"/>
              </a:rPr>
              <a:t>The web contains a lot of data. Tasks with very big datasets often use machine learning</a:t>
            </a:r>
          </a:p>
          <a:p>
            <a:pPr lvl="1">
              <a:buFont typeface="Arial" pitchFamily="34" charset="0"/>
              <a:buChar char="•"/>
            </a:pPr>
            <a:r>
              <a:rPr lang="en-US" sz="2400" dirty="0">
                <a:latin typeface="Times New Roman" pitchFamily="18" charset="0"/>
                <a:cs typeface="Times New Roman" pitchFamily="18" charset="0"/>
              </a:rPr>
              <a:t> especially if the data is noisy or non-stationary.</a:t>
            </a:r>
          </a:p>
          <a:p>
            <a:pPr marL="502920" indent="-457200">
              <a:buFont typeface="+mj-lt"/>
              <a:buAutoNum type="arabicPeriod"/>
            </a:pPr>
            <a:r>
              <a:rPr lang="en-US" sz="2400" b="1" dirty="0">
                <a:latin typeface="Times New Roman" pitchFamily="18" charset="0"/>
                <a:cs typeface="Times New Roman" pitchFamily="18" charset="0"/>
              </a:rPr>
              <a:t>Spam filtering, fraud detection: </a:t>
            </a:r>
          </a:p>
          <a:p>
            <a:pPr lvl="1">
              <a:buFont typeface="Arial" pitchFamily="34" charset="0"/>
              <a:buChar char="•"/>
            </a:pPr>
            <a:r>
              <a:rPr lang="en-US" sz="2400" dirty="0">
                <a:latin typeface="Times New Roman" pitchFamily="18" charset="0"/>
                <a:cs typeface="Times New Roman" pitchFamily="18" charset="0"/>
              </a:rPr>
              <a:t> The enemy adapts so we must adapt too.</a:t>
            </a:r>
          </a:p>
          <a:p>
            <a:pPr marL="502920" indent="-457200">
              <a:buFont typeface="+mj-lt"/>
              <a:buAutoNum type="arabicPeriod"/>
            </a:pPr>
            <a:r>
              <a:rPr lang="en-US" sz="2400" b="1" dirty="0">
                <a:latin typeface="Times New Roman" pitchFamily="18" charset="0"/>
                <a:cs typeface="Times New Roman" pitchFamily="18" charset="0"/>
              </a:rPr>
              <a:t>Recommendation systems:</a:t>
            </a:r>
          </a:p>
          <a:p>
            <a:pPr lvl="1">
              <a:buFont typeface="Arial" pitchFamily="34" charset="0"/>
              <a:buChar char="•"/>
            </a:pPr>
            <a:r>
              <a:rPr lang="en-US" sz="2400" dirty="0">
                <a:latin typeface="Times New Roman" pitchFamily="18" charset="0"/>
                <a:cs typeface="Times New Roman" pitchFamily="18" charset="0"/>
              </a:rPr>
              <a:t>Lots of noisy data. Million dollar prize!</a:t>
            </a:r>
          </a:p>
          <a:p>
            <a:pPr marL="502920" indent="-457200">
              <a:buFont typeface="+mj-lt"/>
              <a:buAutoNum type="arabicPeriod"/>
            </a:pPr>
            <a:r>
              <a:rPr lang="en-US" sz="2400" b="1" dirty="0">
                <a:latin typeface="Times New Roman" pitchFamily="18" charset="0"/>
                <a:cs typeface="Times New Roman" pitchFamily="18" charset="0"/>
              </a:rPr>
              <a:t>Information retrieval:</a:t>
            </a:r>
          </a:p>
          <a:p>
            <a:pPr lvl="1">
              <a:buFont typeface="Arial" pitchFamily="34" charset="0"/>
              <a:buChar char="•"/>
            </a:pPr>
            <a:r>
              <a:rPr lang="en-US" sz="2400" dirty="0">
                <a:latin typeface="Times New Roman" pitchFamily="18" charset="0"/>
                <a:cs typeface="Times New Roman" pitchFamily="18" charset="0"/>
              </a:rPr>
              <a:t>Find documents or images with similar content.</a:t>
            </a:r>
          </a:p>
          <a:p>
            <a:pPr marL="0" indent="0">
              <a:buNone/>
            </a:pPr>
            <a:endParaRPr lang="en-US" b="1" dirty="0">
              <a:latin typeface="Times New Roman" pitchFamily="18" charset="0"/>
              <a:cs typeface="Times New Roman" pitchFamily="18" charset="0"/>
            </a:endParaRPr>
          </a:p>
          <a:p>
            <a:endParaRPr lang="en-IN" dirty="0"/>
          </a:p>
        </p:txBody>
      </p:sp>
      <p:sp>
        <p:nvSpPr>
          <p:cNvPr id="4" name="Footer Placeholder 3">
            <a:extLst>
              <a:ext uri="{FF2B5EF4-FFF2-40B4-BE49-F238E27FC236}">
                <a16:creationId xmlns:a16="http://schemas.microsoft.com/office/drawing/2014/main" id="{3565776F-7DEA-4D23-8965-42003868E5AB}"/>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9A278034-6D29-4680-876B-63D89C4793D3}"/>
              </a:ext>
            </a:extLst>
          </p:cNvPr>
          <p:cNvSpPr>
            <a:spLocks noGrp="1"/>
          </p:cNvSpPr>
          <p:nvPr>
            <p:ph type="sldNum" sz="quarter" idx="12"/>
          </p:nvPr>
        </p:nvSpPr>
        <p:spPr/>
        <p:txBody>
          <a:bodyPr/>
          <a:lstStyle/>
          <a:p>
            <a:fld id="{BB055922-87EB-483D-8474-2C9330A0D922}" type="slidenum">
              <a:rPr lang="en-US" smtClean="0"/>
              <a:t>12</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3082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2AF5-9CBA-49A0-892A-8FB9677C7728}"/>
              </a:ext>
            </a:extLst>
          </p:cNvPr>
          <p:cNvSpPr>
            <a:spLocks noGrp="1"/>
          </p:cNvSpPr>
          <p:nvPr>
            <p:ph type="title"/>
          </p:nvPr>
        </p:nvSpPr>
        <p:spPr>
          <a:xfrm>
            <a:off x="2483768" y="948286"/>
            <a:ext cx="6419056" cy="45719"/>
          </a:xfrm>
        </p:spPr>
        <p:txBody>
          <a:bodyPr>
            <a:noAutofit/>
          </a:bodyPr>
          <a:lstStyle/>
          <a:p>
            <a:r>
              <a:rPr lang="en-US" sz="3600" b="1" dirty="0">
                <a:latin typeface="Times New Roman" pitchFamily="18" charset="0"/>
                <a:cs typeface="Times New Roman" pitchFamily="18" charset="0"/>
              </a:rPr>
              <a:t>Soft Computing</a:t>
            </a:r>
            <a:endParaRPr lang="en-IN" sz="3600" dirty="0"/>
          </a:p>
        </p:txBody>
      </p:sp>
      <p:sp>
        <p:nvSpPr>
          <p:cNvPr id="4" name="Footer Placeholder 3">
            <a:extLst>
              <a:ext uri="{FF2B5EF4-FFF2-40B4-BE49-F238E27FC236}">
                <a16:creationId xmlns:a16="http://schemas.microsoft.com/office/drawing/2014/main" id="{63683DA6-D617-49C3-8932-BEC87CB9EA24}"/>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F304718-9B87-4B65-99C5-95B07C7E30DC}"/>
              </a:ext>
            </a:extLst>
          </p:cNvPr>
          <p:cNvSpPr>
            <a:spLocks noGrp="1"/>
          </p:cNvSpPr>
          <p:nvPr>
            <p:ph type="sldNum" sz="quarter" idx="12"/>
          </p:nvPr>
        </p:nvSpPr>
        <p:spPr/>
        <p:txBody>
          <a:bodyPr/>
          <a:lstStyle/>
          <a:p>
            <a:fld id="{BB055922-87EB-483D-8474-2C9330A0D922}" type="slidenum">
              <a:rPr lang="en-US" smtClean="0"/>
              <a:t>13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3" name="Content Placeholder 2"/>
          <p:cNvSpPr>
            <a:spLocks noGrp="1"/>
          </p:cNvSpPr>
          <p:nvPr>
            <p:ph idx="1"/>
          </p:nvPr>
        </p:nvSpPr>
        <p:spPr>
          <a:xfrm>
            <a:off x="323528" y="1852060"/>
            <a:ext cx="8229600" cy="4525963"/>
          </a:xfrm>
        </p:spPr>
        <p:txBody>
          <a:bodyPr>
            <a:normAutofit/>
          </a:bodyPr>
          <a:lstStyle/>
          <a:p>
            <a:pPr algn="just">
              <a:buFont typeface="Wingdings" panose="05000000000000000000" pitchFamily="2" charset="2"/>
              <a:buChar char="Ø"/>
            </a:pPr>
            <a:r>
              <a:rPr lang="en-GB" sz="2400" dirty="0"/>
              <a:t>The term soft computing was proposed by the inventor of fuzzy logic, Lofti A. Zadeh. He describes it as follows.</a:t>
            </a:r>
          </a:p>
          <a:p>
            <a:pPr algn="just">
              <a:buFont typeface="Wingdings" panose="05000000000000000000" pitchFamily="2" charset="2"/>
              <a:buChar char="Ø"/>
            </a:pPr>
            <a:endParaRPr lang="en-GB" sz="2400" dirty="0"/>
          </a:p>
          <a:p>
            <a:pPr algn="just">
              <a:buFont typeface="Wingdings" panose="05000000000000000000" pitchFamily="2" charset="2"/>
              <a:buChar char="Ø"/>
            </a:pPr>
            <a:r>
              <a:rPr lang="en-GB" sz="2400" b="1" dirty="0"/>
              <a:t>Definition</a:t>
            </a:r>
            <a:r>
              <a:rPr lang="en-GB" sz="2400" dirty="0"/>
              <a:t>:-Soft computing is a collection of methodologies that aim to exploit the tolerance for imprecision and uncertainty to achieve tractability, robustness, and low solution cost, Its principal constituents are fuzzy logic ,neuro-computing, and probabilistic reasoning. </a:t>
            </a:r>
          </a:p>
          <a:p>
            <a:pPr algn="just">
              <a:buFont typeface="Wingdings" panose="05000000000000000000" pitchFamily="2" charset="2"/>
              <a:buChar char="Ø"/>
            </a:pPr>
            <a:r>
              <a:rPr lang="en-GB" sz="2400" dirty="0"/>
              <a:t>The role model for soft computing is the human mind.</a:t>
            </a:r>
          </a:p>
        </p:txBody>
      </p:sp>
    </p:spTree>
    <p:extLst>
      <p:ext uri="{BB962C8B-B14F-4D97-AF65-F5344CB8AC3E}">
        <p14:creationId xmlns:p14="http://schemas.microsoft.com/office/powerpoint/2010/main" val="340327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626E-CC57-4AA9-8523-C26A1D33A8A6}"/>
              </a:ext>
            </a:extLst>
          </p:cNvPr>
          <p:cNvSpPr>
            <a:spLocks noGrp="1"/>
          </p:cNvSpPr>
          <p:nvPr>
            <p:ph type="title"/>
          </p:nvPr>
        </p:nvSpPr>
        <p:spPr>
          <a:xfrm>
            <a:off x="2051720" y="457200"/>
            <a:ext cx="6707088" cy="1143000"/>
          </a:xfrm>
        </p:spPr>
        <p:txBody>
          <a:bodyPr>
            <a:noAutofit/>
          </a:bodyPr>
          <a:lstStyle/>
          <a:p>
            <a:r>
              <a:rPr lang="en-IN" sz="3600" b="1" dirty="0">
                <a:latin typeface="Times New Roman" pitchFamily="18" charset="0"/>
                <a:cs typeface="Times New Roman" pitchFamily="18" charset="0"/>
              </a:rPr>
              <a:t>Characteristics of Soft Computing</a:t>
            </a:r>
          </a:p>
        </p:txBody>
      </p:sp>
      <p:sp>
        <p:nvSpPr>
          <p:cNvPr id="3" name="Content Placeholder 2">
            <a:extLst>
              <a:ext uri="{FF2B5EF4-FFF2-40B4-BE49-F238E27FC236}">
                <a16:creationId xmlns:a16="http://schemas.microsoft.com/office/drawing/2014/main" id="{866D5644-EC94-4D17-9AE7-E0D768AB6E07}"/>
              </a:ext>
            </a:extLst>
          </p:cNvPr>
          <p:cNvSpPr>
            <a:spLocks noGrp="1"/>
          </p:cNvSpPr>
          <p:nvPr>
            <p:ph idx="1"/>
          </p:nvPr>
        </p:nvSpPr>
        <p:spPr/>
        <p:txBody>
          <a:bodyPr>
            <a:normAutofit/>
          </a:bodyPr>
          <a:lstStyle/>
          <a:p>
            <a:pPr marL="560070" indent="-514350" algn="just">
              <a:buFont typeface="+mj-lt"/>
              <a:buAutoNum type="arabicPeriod"/>
            </a:pPr>
            <a:endParaRPr lang="en-US" sz="2800" dirty="0"/>
          </a:p>
          <a:p>
            <a:pPr marL="560070" indent="-514350" algn="just">
              <a:buFont typeface="+mj-lt"/>
              <a:buAutoNum type="arabicPeriod"/>
            </a:pPr>
            <a:r>
              <a:rPr lang="en-US" sz="2800" dirty="0"/>
              <a:t>It does not require any mathematical modeling of problem solving.</a:t>
            </a:r>
          </a:p>
          <a:p>
            <a:pPr marL="560070" indent="-514350" algn="just">
              <a:buFont typeface="+mj-lt"/>
              <a:buAutoNum type="arabicPeriod"/>
            </a:pPr>
            <a:r>
              <a:rPr lang="en-US" sz="2800" dirty="0"/>
              <a:t>It may not yield the precise solution </a:t>
            </a:r>
          </a:p>
          <a:p>
            <a:pPr marL="560070" indent="-514350" algn="just">
              <a:buFont typeface="+mj-lt"/>
              <a:buAutoNum type="arabicPeriod"/>
            </a:pPr>
            <a:r>
              <a:rPr lang="en-US" sz="2800" dirty="0"/>
              <a:t>Algorithms are adaptive (i.e. it can adjust to the change of dynamic environment) </a:t>
            </a:r>
          </a:p>
          <a:p>
            <a:pPr marL="560070" indent="-514350" algn="just">
              <a:buFont typeface="+mj-lt"/>
              <a:buAutoNum type="arabicPeriod"/>
            </a:pPr>
            <a:r>
              <a:rPr lang="en-US" sz="2800" dirty="0"/>
              <a:t>Use some biological inspired methodologies such as genetics, evolution, Ant’s behaviors, particles swarming, human nervous systems etc.</a:t>
            </a:r>
            <a:endParaRPr lang="en-IN" dirty="0"/>
          </a:p>
        </p:txBody>
      </p:sp>
      <p:sp>
        <p:nvSpPr>
          <p:cNvPr id="4" name="Footer Placeholder 3">
            <a:extLst>
              <a:ext uri="{FF2B5EF4-FFF2-40B4-BE49-F238E27FC236}">
                <a16:creationId xmlns:a16="http://schemas.microsoft.com/office/drawing/2014/main" id="{371D3198-5771-4983-A2DA-CC67DB97CFFE}"/>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AAD68AEF-AC67-4255-994D-6538679EBAAB}"/>
              </a:ext>
            </a:extLst>
          </p:cNvPr>
          <p:cNvSpPr>
            <a:spLocks noGrp="1"/>
          </p:cNvSpPr>
          <p:nvPr>
            <p:ph type="sldNum" sz="quarter" idx="12"/>
          </p:nvPr>
        </p:nvSpPr>
        <p:spPr/>
        <p:txBody>
          <a:bodyPr/>
          <a:lstStyle/>
          <a:p>
            <a:fld id="{BB055922-87EB-483D-8474-2C9330A0D922}" type="slidenum">
              <a:rPr lang="en-US" smtClean="0"/>
              <a:t>14</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65076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571987" y="3863174"/>
            <a:ext cx="26" cy="14"/>
          </a:xfrm>
          <a:prstGeom prst="rect">
            <a:avLst/>
          </a:prstGeom>
        </p:spPr>
      </p:pic>
      <p:sp>
        <p:nvSpPr>
          <p:cNvPr id="4" name="Footer Placeholder 3">
            <a:extLst>
              <a:ext uri="{FF2B5EF4-FFF2-40B4-BE49-F238E27FC236}">
                <a16:creationId xmlns:a16="http://schemas.microsoft.com/office/drawing/2014/main" id="{371D3198-5771-4983-A2DA-CC67DB97CFFE}"/>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AAD68AEF-AC67-4255-994D-6538679EBAAB}"/>
              </a:ext>
            </a:extLst>
          </p:cNvPr>
          <p:cNvSpPr>
            <a:spLocks noGrp="1"/>
          </p:cNvSpPr>
          <p:nvPr>
            <p:ph type="sldNum" sz="quarter" idx="12"/>
          </p:nvPr>
        </p:nvSpPr>
        <p:spPr/>
        <p:txBody>
          <a:bodyPr/>
          <a:lstStyle/>
          <a:p>
            <a:fld id="{BB055922-87EB-483D-8474-2C9330A0D922}" type="slidenum">
              <a:rPr lang="en-US" smtClean="0"/>
              <a:t>15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10" name="Picture 9"/>
          <p:cNvPicPr>
            <a:picLocks noChangeAspect="1"/>
          </p:cNvPicPr>
          <p:nvPr/>
        </p:nvPicPr>
        <p:blipFill>
          <a:blip r:embed="rId4"/>
          <a:stretch>
            <a:fillRect/>
          </a:stretch>
        </p:blipFill>
        <p:spPr>
          <a:xfrm>
            <a:off x="1619672" y="1769396"/>
            <a:ext cx="7305675" cy="4057650"/>
          </a:xfrm>
          <a:prstGeom prst="rect">
            <a:avLst/>
          </a:prstGeom>
        </p:spPr>
      </p:pic>
    </p:spTree>
    <p:extLst>
      <p:ext uri="{BB962C8B-B14F-4D97-AF65-F5344CB8AC3E}">
        <p14:creationId xmlns:p14="http://schemas.microsoft.com/office/powerpoint/2010/main" val="201221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571987" y="3863174"/>
            <a:ext cx="26" cy="14"/>
          </a:xfrm>
          <a:prstGeom prst="rect">
            <a:avLst/>
          </a:prstGeom>
        </p:spPr>
      </p:pic>
      <p:sp>
        <p:nvSpPr>
          <p:cNvPr id="4" name="Footer Placeholder 3">
            <a:extLst>
              <a:ext uri="{FF2B5EF4-FFF2-40B4-BE49-F238E27FC236}">
                <a16:creationId xmlns:a16="http://schemas.microsoft.com/office/drawing/2014/main" id="{371D3198-5771-4983-A2DA-CC67DB97CFFE}"/>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AAD68AEF-AC67-4255-994D-6538679EBAAB}"/>
              </a:ext>
            </a:extLst>
          </p:cNvPr>
          <p:cNvSpPr>
            <a:spLocks noGrp="1"/>
          </p:cNvSpPr>
          <p:nvPr>
            <p:ph type="sldNum" sz="quarter" idx="12"/>
          </p:nvPr>
        </p:nvSpPr>
        <p:spPr/>
        <p:txBody>
          <a:bodyPr/>
          <a:lstStyle/>
          <a:p>
            <a:fld id="{BB055922-87EB-483D-8474-2C9330A0D922}" type="slidenum">
              <a:rPr lang="en-US" smtClean="0"/>
              <a:t>16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3" name="Picture 2"/>
          <p:cNvPicPr>
            <a:picLocks noChangeAspect="1"/>
          </p:cNvPicPr>
          <p:nvPr/>
        </p:nvPicPr>
        <p:blipFill>
          <a:blip r:embed="rId4"/>
          <a:stretch>
            <a:fillRect/>
          </a:stretch>
        </p:blipFill>
        <p:spPr>
          <a:xfrm>
            <a:off x="4571986" y="3428992"/>
            <a:ext cx="28" cy="15"/>
          </a:xfrm>
          <a:prstGeom prst="rect">
            <a:avLst/>
          </a:prstGeom>
        </p:spPr>
      </p:pic>
      <p:pic>
        <p:nvPicPr>
          <p:cNvPr id="8" name="Picture 7"/>
          <p:cNvPicPr>
            <a:picLocks noChangeAspect="1"/>
          </p:cNvPicPr>
          <p:nvPr/>
        </p:nvPicPr>
        <p:blipFill>
          <a:blip r:embed="rId5"/>
          <a:stretch>
            <a:fillRect/>
          </a:stretch>
        </p:blipFill>
        <p:spPr>
          <a:xfrm>
            <a:off x="2359716" y="1795865"/>
            <a:ext cx="6483207" cy="3460000"/>
          </a:xfrm>
          <a:prstGeom prst="rect">
            <a:avLst/>
          </a:prstGeom>
        </p:spPr>
      </p:pic>
    </p:spTree>
    <p:extLst>
      <p:ext uri="{BB962C8B-B14F-4D97-AF65-F5344CB8AC3E}">
        <p14:creationId xmlns:p14="http://schemas.microsoft.com/office/powerpoint/2010/main" val="1053148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571987" y="3863174"/>
            <a:ext cx="26" cy="14"/>
          </a:xfrm>
          <a:prstGeom prst="rect">
            <a:avLst/>
          </a:prstGeom>
        </p:spPr>
      </p:pic>
      <p:sp>
        <p:nvSpPr>
          <p:cNvPr id="4" name="Footer Placeholder 3">
            <a:extLst>
              <a:ext uri="{FF2B5EF4-FFF2-40B4-BE49-F238E27FC236}">
                <a16:creationId xmlns:a16="http://schemas.microsoft.com/office/drawing/2014/main" id="{371D3198-5771-4983-A2DA-CC67DB97CFFE}"/>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AAD68AEF-AC67-4255-994D-6538679EBAAB}"/>
              </a:ext>
            </a:extLst>
          </p:cNvPr>
          <p:cNvSpPr>
            <a:spLocks noGrp="1"/>
          </p:cNvSpPr>
          <p:nvPr>
            <p:ph type="sldNum" sz="quarter" idx="12"/>
          </p:nvPr>
        </p:nvSpPr>
        <p:spPr/>
        <p:txBody>
          <a:bodyPr/>
          <a:lstStyle/>
          <a:p>
            <a:fld id="{BB055922-87EB-483D-8474-2C9330A0D922}" type="slidenum">
              <a:rPr lang="en-US" smtClean="0"/>
              <a:t>17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3" name="Picture 2"/>
          <p:cNvPicPr>
            <a:picLocks noChangeAspect="1"/>
          </p:cNvPicPr>
          <p:nvPr/>
        </p:nvPicPr>
        <p:blipFill>
          <a:blip r:embed="rId4"/>
          <a:stretch>
            <a:fillRect/>
          </a:stretch>
        </p:blipFill>
        <p:spPr>
          <a:xfrm>
            <a:off x="4571986" y="3428992"/>
            <a:ext cx="28" cy="15"/>
          </a:xfrm>
          <a:prstGeom prst="rect">
            <a:avLst/>
          </a:prstGeom>
        </p:spPr>
      </p:pic>
      <p:pic>
        <p:nvPicPr>
          <p:cNvPr id="2" name="Picture 1"/>
          <p:cNvPicPr>
            <a:picLocks noChangeAspect="1"/>
          </p:cNvPicPr>
          <p:nvPr/>
        </p:nvPicPr>
        <p:blipFill>
          <a:blip r:embed="rId5"/>
          <a:stretch>
            <a:fillRect/>
          </a:stretch>
        </p:blipFill>
        <p:spPr>
          <a:xfrm>
            <a:off x="4724384" y="3581393"/>
            <a:ext cx="32" cy="14"/>
          </a:xfrm>
          <a:prstGeom prst="rect">
            <a:avLst/>
          </a:prstGeom>
        </p:spPr>
      </p:pic>
      <p:pic>
        <p:nvPicPr>
          <p:cNvPr id="12" name="Picture 11"/>
          <p:cNvPicPr>
            <a:picLocks noChangeAspect="1"/>
          </p:cNvPicPr>
          <p:nvPr/>
        </p:nvPicPr>
        <p:blipFill>
          <a:blip r:embed="rId6"/>
          <a:stretch>
            <a:fillRect/>
          </a:stretch>
        </p:blipFill>
        <p:spPr>
          <a:xfrm>
            <a:off x="1547664" y="1932126"/>
            <a:ext cx="7242188" cy="3298533"/>
          </a:xfrm>
          <a:prstGeom prst="rect">
            <a:avLst/>
          </a:prstGeom>
        </p:spPr>
      </p:pic>
    </p:spTree>
    <p:extLst>
      <p:ext uri="{BB962C8B-B14F-4D97-AF65-F5344CB8AC3E}">
        <p14:creationId xmlns:p14="http://schemas.microsoft.com/office/powerpoint/2010/main" val="1574031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11760" y="274638"/>
            <a:ext cx="6275040" cy="1143000"/>
          </a:xfrm>
        </p:spPr>
        <p:txBody>
          <a:bodyPr>
            <a:normAutofit/>
          </a:bodyPr>
          <a:lstStyle/>
          <a:p>
            <a:r>
              <a:rPr lang="en-IN" sz="3600" dirty="0"/>
              <a:t>How Soft Computing?</a:t>
            </a: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18</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11" name="Title 1">
            <a:extLst>
              <a:ext uri="{FF2B5EF4-FFF2-40B4-BE49-F238E27FC236}">
                <a16:creationId xmlns:a16="http://schemas.microsoft.com/office/drawing/2014/main" id="{2AC6926F-FF67-4F4F-B3C6-E35DB805D9F4}"/>
              </a:ext>
            </a:extLst>
          </p:cNvPr>
          <p:cNvSpPr txBox="1">
            <a:spLocks/>
          </p:cNvSpPr>
          <p:nvPr/>
        </p:nvSpPr>
        <p:spPr>
          <a:xfrm>
            <a:off x="611560" y="1769396"/>
            <a:ext cx="8223434" cy="43507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2400" b="1" dirty="0"/>
              <a:t>How a student learns from his teacher?</a:t>
            </a:r>
          </a:p>
          <a:p>
            <a:pPr marL="342900" indent="-342900" algn="just">
              <a:buFont typeface="Wingdings" panose="05000000000000000000" pitchFamily="2" charset="2"/>
              <a:buChar char="Ø"/>
            </a:pPr>
            <a:r>
              <a:rPr lang="en-IN" sz="2400" dirty="0"/>
              <a:t>Teacher asks questions and tell the answers then.</a:t>
            </a:r>
          </a:p>
          <a:p>
            <a:pPr marL="342900" indent="-342900" algn="just">
              <a:buFont typeface="Arial" panose="020B0604020202020204" pitchFamily="34" charset="0"/>
              <a:buChar char="•"/>
            </a:pPr>
            <a:r>
              <a:rPr lang="en-IN" sz="2400" dirty="0"/>
              <a:t>Teacher puts questions and hints answers and asks whether the answers are correct or not.</a:t>
            </a:r>
          </a:p>
          <a:p>
            <a:pPr marL="342900" indent="-342900" algn="just">
              <a:buFont typeface="Arial" panose="020B0604020202020204" pitchFamily="34" charset="0"/>
              <a:buChar char="•"/>
            </a:pPr>
            <a:r>
              <a:rPr lang="en-IN" sz="2400" dirty="0"/>
              <a:t>Student thus learn a topic and store in his memory.</a:t>
            </a:r>
          </a:p>
          <a:p>
            <a:pPr marL="342900" indent="-342900" algn="just">
              <a:buFont typeface="Arial" panose="020B0604020202020204" pitchFamily="34" charset="0"/>
              <a:buChar char="•"/>
            </a:pPr>
            <a:r>
              <a:rPr lang="en-IN" sz="2400" dirty="0"/>
              <a:t>Based on the knowledge he solves new problems.</a:t>
            </a:r>
          </a:p>
          <a:p>
            <a:pPr marL="342900" indent="-342900" algn="just">
              <a:buFont typeface="Wingdings" panose="05000000000000000000" pitchFamily="2" charset="2"/>
              <a:buChar char="Ø"/>
            </a:pPr>
            <a:r>
              <a:rPr lang="en-IN" sz="2400" dirty="0"/>
              <a:t>This is the way how human brain works.</a:t>
            </a:r>
          </a:p>
          <a:p>
            <a:pPr marL="342900" indent="-342900" algn="just">
              <a:buFont typeface="Wingdings" panose="05000000000000000000" pitchFamily="2" charset="2"/>
              <a:buChar char="Ø"/>
            </a:pPr>
            <a:r>
              <a:rPr lang="en-IN" sz="2400" dirty="0"/>
              <a:t>Based on this concepts Artificial Neural Networks is used to solve problem</a:t>
            </a:r>
          </a:p>
          <a:p>
            <a:pPr marL="342900" indent="-342900" algn="just">
              <a:buFont typeface="Arial" panose="020B0604020202020204" pitchFamily="34" charset="0"/>
              <a:buChar char="•"/>
            </a:pPr>
            <a:endParaRPr lang="en-IN" sz="2000" dirty="0"/>
          </a:p>
          <a:p>
            <a:pPr algn="just"/>
            <a:endParaRPr lang="en-IN" sz="3600" dirty="0"/>
          </a:p>
        </p:txBody>
      </p:sp>
    </p:spTree>
    <p:extLst>
      <p:ext uri="{BB962C8B-B14F-4D97-AF65-F5344CB8AC3E}">
        <p14:creationId xmlns:p14="http://schemas.microsoft.com/office/powerpoint/2010/main" val="9689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11760" y="274638"/>
            <a:ext cx="6275040" cy="1143000"/>
          </a:xfrm>
        </p:spPr>
        <p:txBody>
          <a:bodyPr>
            <a:normAutofit/>
          </a:bodyPr>
          <a:lstStyle/>
          <a:p>
            <a:r>
              <a:rPr lang="en-IN" sz="3600" dirty="0"/>
              <a:t>How Soft Computing?</a:t>
            </a: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19</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8" name="Title 1">
            <a:extLst>
              <a:ext uri="{FF2B5EF4-FFF2-40B4-BE49-F238E27FC236}">
                <a16:creationId xmlns:a16="http://schemas.microsoft.com/office/drawing/2014/main" id="{2AC6926F-FF67-4F4F-B3C6-E35DB805D9F4}"/>
              </a:ext>
            </a:extLst>
          </p:cNvPr>
          <p:cNvSpPr txBox="1">
            <a:spLocks/>
          </p:cNvSpPr>
          <p:nvPr/>
        </p:nvSpPr>
        <p:spPr>
          <a:xfrm>
            <a:off x="323528" y="1769396"/>
            <a:ext cx="8579296" cy="458695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just">
              <a:buFont typeface="Wingdings" panose="05000000000000000000" pitchFamily="2" charset="2"/>
              <a:buChar char="Ø"/>
            </a:pPr>
            <a:r>
              <a:rPr lang="en-IN" sz="3600" b="1" dirty="0"/>
              <a:t>How world selects the best?</a:t>
            </a:r>
            <a:endParaRPr lang="en-IN" sz="3100" b="1" dirty="0"/>
          </a:p>
          <a:p>
            <a:pPr marL="571500" indent="-571500" algn="just">
              <a:buFont typeface="Arial" panose="020B0604020202020204" pitchFamily="34" charset="0"/>
              <a:buChar char="•"/>
            </a:pPr>
            <a:r>
              <a:rPr lang="en-IN" sz="3100" dirty="0"/>
              <a:t>It starts with a population(random).</a:t>
            </a:r>
          </a:p>
          <a:p>
            <a:pPr marL="571500" indent="-571500" algn="just">
              <a:buFont typeface="Arial" panose="020B0604020202020204" pitchFamily="34" charset="0"/>
              <a:buChar char="•"/>
            </a:pPr>
            <a:r>
              <a:rPr lang="en-IN" sz="3100" dirty="0"/>
              <a:t>Reproduces another population(Next Generation).</a:t>
            </a:r>
          </a:p>
          <a:p>
            <a:pPr marL="571500" indent="-571500" algn="just">
              <a:buFont typeface="Arial" panose="020B0604020202020204" pitchFamily="34" charset="0"/>
              <a:buChar char="•"/>
            </a:pPr>
            <a:r>
              <a:rPr lang="en-IN" sz="3100" dirty="0"/>
              <a:t>Rank the population and selects the superior individuals.</a:t>
            </a:r>
          </a:p>
          <a:p>
            <a:pPr marL="571500" indent="-571500" algn="just">
              <a:buFont typeface="Wingdings" panose="05000000000000000000" pitchFamily="2" charset="2"/>
              <a:buChar char="Ø"/>
            </a:pPr>
            <a:r>
              <a:rPr lang="en-IN" sz="3600" b="1" dirty="0"/>
              <a:t>Genetic Algorithm is based on this natural phenomena.</a:t>
            </a:r>
            <a:endParaRPr lang="en-IN" sz="2800" b="1" dirty="0"/>
          </a:p>
          <a:p>
            <a:pPr marL="571500" indent="-571500" algn="just">
              <a:buFont typeface="Arial" panose="020B0604020202020204" pitchFamily="34" charset="0"/>
              <a:buChar char="•"/>
            </a:pPr>
            <a:r>
              <a:rPr lang="en-IN" sz="2800" dirty="0"/>
              <a:t>Population is synonymous to solutions.</a:t>
            </a:r>
          </a:p>
          <a:p>
            <a:pPr marL="571500" indent="-571500" algn="just">
              <a:buFont typeface="Arial" panose="020B0604020202020204" pitchFamily="34" charset="0"/>
              <a:buChar char="•"/>
            </a:pPr>
            <a:r>
              <a:rPr lang="en-IN" sz="2800" dirty="0"/>
              <a:t>Selection of superior is synonymous to exploring the optimal solution.</a:t>
            </a:r>
          </a:p>
        </p:txBody>
      </p:sp>
    </p:spTree>
    <p:extLst>
      <p:ext uri="{BB962C8B-B14F-4D97-AF65-F5344CB8AC3E}">
        <p14:creationId xmlns:p14="http://schemas.microsoft.com/office/powerpoint/2010/main" val="428397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a:t>	BCSE0103: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2</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70000" lnSpcReduction="20000"/>
          </a:bodyPr>
          <a:lstStyle/>
          <a:p>
            <a:pPr marL="0" indent="0" algn="just">
              <a:buNone/>
            </a:pPr>
            <a:r>
              <a:rPr lang="en-US" b="1" dirty="0"/>
              <a:t>Objective: </a:t>
            </a:r>
            <a:r>
              <a:rPr lang="en-US" i="1" dirty="0"/>
              <a:t>Students will get an insight of the intelligent computational approaches. Providing students, the mathematical background to carry out optimization.</a:t>
            </a:r>
            <a:endParaRPr lang="en-IN" dirty="0"/>
          </a:p>
          <a:p>
            <a:pPr algn="just"/>
            <a:r>
              <a:rPr lang="en-US" b="1" dirty="0"/>
              <a:t>Neural Networks: </a:t>
            </a:r>
            <a:r>
              <a:rPr lang="en-US" dirty="0"/>
              <a:t>Introduction to Soft Computing &amp; Neural Computing, Fundamentals of Artificial  Neural Network(ANN), Models of ANN, ANN models: Rosenblatt’s Perception, McCulloch &amp; Pitts Model, Single Layer Perceptron, Learning Methods in Perceptron, Linearly Separable Task and XOR Problem, Multi-Layer Perceptron, Back Propagation Learning Algorithm, Associative Memory: Hopfield network, Auto Associative Memory, Bidirectional </a:t>
            </a:r>
            <a:r>
              <a:rPr lang="en-US" dirty="0" err="1"/>
              <a:t>Hetro</a:t>
            </a:r>
            <a:r>
              <a:rPr lang="en-US" dirty="0"/>
              <a:t>-Associative Memory, ADALINE, MADALINE Network, Applications of Neural Network.</a:t>
            </a:r>
            <a:endParaRPr lang="en-IN" dirty="0"/>
          </a:p>
          <a:p>
            <a:pPr algn="just"/>
            <a:r>
              <a:rPr lang="en-US" b="1" dirty="0"/>
              <a:t>Fuzzy Logic:</a:t>
            </a:r>
            <a:r>
              <a:rPr lang="en-US" dirty="0"/>
              <a:t> Introduction to Fuzzy Sets &amp; Crisp Sets, Fuzzy Membership and Fuzzy Operations, Properties of Fuzzy Sets- Linguistic Hedges, Fuzzy Logic – T-norms and other aggregation operators, Crisp Relations.</a:t>
            </a:r>
            <a:endParaRPr lang="en-IN" dirty="0"/>
          </a:p>
        </p:txBody>
      </p:sp>
    </p:spTree>
    <p:extLst>
      <p:ext uri="{BB962C8B-B14F-4D97-AF65-F5344CB8AC3E}">
        <p14:creationId xmlns:p14="http://schemas.microsoft.com/office/powerpoint/2010/main" val="4002026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868960" y="274637"/>
            <a:ext cx="6275040" cy="1143000"/>
          </a:xfrm>
        </p:spPr>
        <p:txBody>
          <a:bodyPr>
            <a:normAutofit/>
          </a:bodyPr>
          <a:lstStyle/>
          <a:p>
            <a:r>
              <a:rPr lang="en-IN" sz="3600" dirty="0"/>
              <a:t>How Soft Computing?</a:t>
            </a: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20</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8" name="Title 1">
            <a:extLst>
              <a:ext uri="{FF2B5EF4-FFF2-40B4-BE49-F238E27FC236}">
                <a16:creationId xmlns:a16="http://schemas.microsoft.com/office/drawing/2014/main" id="{2AC6926F-FF67-4F4F-B3C6-E35DB805D9F4}"/>
              </a:ext>
            </a:extLst>
          </p:cNvPr>
          <p:cNvSpPr txBox="1">
            <a:spLocks/>
          </p:cNvSpPr>
          <p:nvPr/>
        </p:nvSpPr>
        <p:spPr>
          <a:xfrm>
            <a:off x="683568" y="1769396"/>
            <a:ext cx="7848872" cy="4251892"/>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Wingdings" panose="05000000000000000000" pitchFamily="2" charset="2"/>
              <a:buChar char="Ø"/>
            </a:pPr>
            <a:r>
              <a:rPr lang="en-IN" sz="3600" b="1" dirty="0"/>
              <a:t>How a doctor treats his patient?</a:t>
            </a:r>
          </a:p>
          <a:p>
            <a:pPr marL="571500" indent="-571500" algn="l">
              <a:buFont typeface="Arial" panose="020B0604020202020204" pitchFamily="34" charset="0"/>
              <a:buChar char="•"/>
            </a:pPr>
            <a:r>
              <a:rPr lang="en-IN" sz="3600" dirty="0"/>
              <a:t>Doctor asks the patient about suffering.</a:t>
            </a:r>
          </a:p>
          <a:p>
            <a:pPr marL="571500" indent="-571500" algn="l">
              <a:buFont typeface="Arial" panose="020B0604020202020204" pitchFamily="34" charset="0"/>
              <a:buChar char="•"/>
            </a:pPr>
            <a:r>
              <a:rPr lang="en-IN" sz="3600" dirty="0"/>
              <a:t>Doctor find the symptoms of diseases.</a:t>
            </a:r>
          </a:p>
          <a:p>
            <a:pPr marL="571500" indent="-571500" algn="l">
              <a:buFont typeface="Arial" panose="020B0604020202020204" pitchFamily="34" charset="0"/>
              <a:buChar char="•"/>
            </a:pPr>
            <a:r>
              <a:rPr lang="en-IN" sz="3600" dirty="0"/>
              <a:t>Doctor prescribed tests and medicines.</a:t>
            </a:r>
          </a:p>
          <a:p>
            <a:pPr marL="571500" indent="-571500" algn="l">
              <a:buFont typeface="Wingdings" panose="05000000000000000000" pitchFamily="2" charset="2"/>
              <a:buChar char="Ø"/>
            </a:pPr>
            <a:r>
              <a:rPr lang="en-IN" sz="3600" b="1" dirty="0"/>
              <a:t>This is exactly the way Fuzzy logic works.</a:t>
            </a:r>
          </a:p>
          <a:p>
            <a:pPr marL="571500" indent="-571500" algn="l">
              <a:buFont typeface="Arial" panose="020B0604020202020204" pitchFamily="34" charset="0"/>
              <a:buChar char="•"/>
            </a:pPr>
            <a:r>
              <a:rPr lang="en-IN" sz="3600" dirty="0"/>
              <a:t>Symptoms are correlated with diseases with uncertainty</a:t>
            </a:r>
          </a:p>
          <a:p>
            <a:pPr marL="571500" indent="-571500" algn="l">
              <a:buFont typeface="Arial" panose="020B0604020202020204" pitchFamily="34" charset="0"/>
              <a:buChar char="•"/>
            </a:pPr>
            <a:r>
              <a:rPr lang="en-IN" sz="3600" dirty="0"/>
              <a:t>Doctor prescribes tests/medicines fuzzily.</a:t>
            </a:r>
          </a:p>
          <a:p>
            <a:endParaRPr lang="en-IN" sz="3600" dirty="0"/>
          </a:p>
        </p:txBody>
      </p:sp>
    </p:spTree>
    <p:extLst>
      <p:ext uri="{BB962C8B-B14F-4D97-AF65-F5344CB8AC3E}">
        <p14:creationId xmlns:p14="http://schemas.microsoft.com/office/powerpoint/2010/main" val="198325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11760" y="274638"/>
            <a:ext cx="6275040" cy="1143000"/>
          </a:xfrm>
        </p:spPr>
        <p:txBody>
          <a:bodyPr>
            <a:normAutofit fontScale="90000"/>
          </a:bodyPr>
          <a:lstStyle/>
          <a:p>
            <a:r>
              <a:rPr lang="en-IN" sz="3600" dirty="0"/>
              <a:t>Hard Computing vs Soft Computing</a:t>
            </a: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21</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844068146"/>
              </p:ext>
            </p:extLst>
          </p:nvPr>
        </p:nvGraphicFramePr>
        <p:xfrm>
          <a:off x="611560" y="2276872"/>
          <a:ext cx="8280922" cy="3672407"/>
        </p:xfrm>
        <a:graphic>
          <a:graphicData uri="http://schemas.openxmlformats.org/drawingml/2006/table">
            <a:tbl>
              <a:tblPr firstRow="1" bandRow="1">
                <a:tableStyleId>{0505E3EF-67EA-436B-97B2-0124C06EBD24}</a:tableStyleId>
              </a:tblPr>
              <a:tblGrid>
                <a:gridCol w="4140461">
                  <a:extLst>
                    <a:ext uri="{9D8B030D-6E8A-4147-A177-3AD203B41FA5}">
                      <a16:colId xmlns:a16="http://schemas.microsoft.com/office/drawing/2014/main" val="2927956493"/>
                    </a:ext>
                  </a:extLst>
                </a:gridCol>
                <a:gridCol w="4140461">
                  <a:extLst>
                    <a:ext uri="{9D8B030D-6E8A-4147-A177-3AD203B41FA5}">
                      <a16:colId xmlns:a16="http://schemas.microsoft.com/office/drawing/2014/main" val="3958369825"/>
                    </a:ext>
                  </a:extLst>
                </a:gridCol>
              </a:tblGrid>
              <a:tr h="455631">
                <a:tc>
                  <a:txBody>
                    <a:bodyPr/>
                    <a:lstStyle/>
                    <a:p>
                      <a:r>
                        <a:rPr lang="en-GB" dirty="0"/>
                        <a:t>Hard Computing</a:t>
                      </a:r>
                    </a:p>
                  </a:txBody>
                  <a:tcPr/>
                </a:tc>
                <a:tc>
                  <a:txBody>
                    <a:bodyPr/>
                    <a:lstStyle/>
                    <a:p>
                      <a:r>
                        <a:rPr lang="en-GB" dirty="0"/>
                        <a:t>Soft Computing</a:t>
                      </a:r>
                    </a:p>
                  </a:txBody>
                  <a:tcPr/>
                </a:tc>
                <a:extLst>
                  <a:ext uri="{0D108BD9-81ED-4DB2-BD59-A6C34878D82A}">
                    <a16:rowId xmlns:a16="http://schemas.microsoft.com/office/drawing/2014/main" val="1228187297"/>
                  </a:ext>
                </a:extLst>
              </a:tr>
              <a:tr h="1166437">
                <a:tc>
                  <a:txBody>
                    <a:bodyPr/>
                    <a:lstStyle/>
                    <a:p>
                      <a:r>
                        <a:rPr lang="en-GB" dirty="0"/>
                        <a:t>It requires a precisely stated analytical model and often a lot of Computation time</a:t>
                      </a:r>
                    </a:p>
                  </a:txBody>
                  <a:tcPr/>
                </a:tc>
                <a:tc>
                  <a:txBody>
                    <a:bodyPr/>
                    <a:lstStyle/>
                    <a:p>
                      <a:r>
                        <a:rPr lang="en-GB" dirty="0"/>
                        <a:t>It is tolerant of imprecision, uncertainty, partial truth and approximation</a:t>
                      </a:r>
                    </a:p>
                  </a:txBody>
                  <a:tcPr/>
                </a:tc>
                <a:extLst>
                  <a:ext uri="{0D108BD9-81ED-4DB2-BD59-A6C34878D82A}">
                    <a16:rowId xmlns:a16="http://schemas.microsoft.com/office/drawing/2014/main" val="2550048197"/>
                  </a:ext>
                </a:extLst>
              </a:tr>
              <a:tr h="797354">
                <a:tc>
                  <a:txBody>
                    <a:bodyPr/>
                    <a:lstStyle/>
                    <a:p>
                      <a:r>
                        <a:rPr lang="en-GB" dirty="0"/>
                        <a:t>It is based on binary logic crisp system, numerical analysis and crisp software.</a:t>
                      </a:r>
                    </a:p>
                  </a:txBody>
                  <a:tcPr/>
                </a:tc>
                <a:tc>
                  <a:txBody>
                    <a:bodyPr/>
                    <a:lstStyle/>
                    <a:p>
                      <a:r>
                        <a:rPr lang="en-GB" dirty="0"/>
                        <a:t>It is based on fuzzy logic, neural nets and probabilities reasoning.</a:t>
                      </a:r>
                    </a:p>
                  </a:txBody>
                  <a:tcPr/>
                </a:tc>
                <a:extLst>
                  <a:ext uri="{0D108BD9-81ED-4DB2-BD59-A6C34878D82A}">
                    <a16:rowId xmlns:a16="http://schemas.microsoft.com/office/drawing/2014/main" val="443755764"/>
                  </a:ext>
                </a:extLst>
              </a:tr>
              <a:tr h="797354">
                <a:tc>
                  <a:txBody>
                    <a:bodyPr/>
                    <a:lstStyle/>
                    <a:p>
                      <a:r>
                        <a:rPr lang="en-GB" dirty="0"/>
                        <a:t>It has the characteristics of precision and categoricity.</a:t>
                      </a:r>
                    </a:p>
                  </a:txBody>
                  <a:tcPr/>
                </a:tc>
                <a:tc>
                  <a:txBody>
                    <a:bodyPr/>
                    <a:lstStyle/>
                    <a:p>
                      <a:r>
                        <a:rPr lang="en-GB" dirty="0"/>
                        <a:t>It has the characteristics of approximation and dispositionality</a:t>
                      </a:r>
                    </a:p>
                  </a:txBody>
                  <a:tcPr/>
                </a:tc>
                <a:extLst>
                  <a:ext uri="{0D108BD9-81ED-4DB2-BD59-A6C34878D82A}">
                    <a16:rowId xmlns:a16="http://schemas.microsoft.com/office/drawing/2014/main" val="1393274522"/>
                  </a:ext>
                </a:extLst>
              </a:tr>
              <a:tr h="455631">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110348097"/>
                  </a:ext>
                </a:extLst>
              </a:tr>
            </a:tbl>
          </a:graphicData>
        </a:graphic>
      </p:graphicFrame>
    </p:spTree>
    <p:extLst>
      <p:ext uri="{BB962C8B-B14F-4D97-AF65-F5344CB8AC3E}">
        <p14:creationId xmlns:p14="http://schemas.microsoft.com/office/powerpoint/2010/main" val="8721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31" cy="12"/>
          </a:xfrm>
          <a:prstGeom prst="rect">
            <a:avLst/>
          </a:prstGeom>
        </p:spPr>
      </p:pic>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22</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
        <p:nvSpPr>
          <p:cNvPr id="8" name="Title 1">
            <a:extLst>
              <a:ext uri="{FF2B5EF4-FFF2-40B4-BE49-F238E27FC236}">
                <a16:creationId xmlns:a16="http://schemas.microsoft.com/office/drawing/2014/main" id="{2AC6926F-FF67-4F4F-B3C6-E35DB805D9F4}"/>
              </a:ext>
            </a:extLst>
          </p:cNvPr>
          <p:cNvSpPr txBox="1">
            <a:spLocks/>
          </p:cNvSpPr>
          <p:nvPr/>
        </p:nvSpPr>
        <p:spPr>
          <a:xfrm>
            <a:off x="2749857" y="299537"/>
            <a:ext cx="627504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t>Hard Computing vs Soft Computing</a:t>
            </a:r>
          </a:p>
        </p:txBody>
      </p:sp>
      <p:graphicFrame>
        <p:nvGraphicFramePr>
          <p:cNvPr id="3" name="Table 2"/>
          <p:cNvGraphicFramePr>
            <a:graphicFrameLocks noGrp="1"/>
          </p:cNvGraphicFramePr>
          <p:nvPr>
            <p:extLst>
              <p:ext uri="{D42A27DB-BD31-4B8C-83A1-F6EECF244321}">
                <p14:modId xmlns:p14="http://schemas.microsoft.com/office/powerpoint/2010/main" val="4246011980"/>
              </p:ext>
            </p:extLst>
          </p:nvPr>
        </p:nvGraphicFramePr>
        <p:xfrm>
          <a:off x="1318185" y="2204864"/>
          <a:ext cx="7368614" cy="2736304"/>
        </p:xfrm>
        <a:graphic>
          <a:graphicData uri="http://schemas.openxmlformats.org/drawingml/2006/table">
            <a:tbl>
              <a:tblPr firstRow="1" bandRow="1">
                <a:tableStyleId>{F5AB1C69-6EDB-4FF4-983F-18BD219EF322}</a:tableStyleId>
              </a:tblPr>
              <a:tblGrid>
                <a:gridCol w="3181807">
                  <a:extLst>
                    <a:ext uri="{9D8B030D-6E8A-4147-A177-3AD203B41FA5}">
                      <a16:colId xmlns:a16="http://schemas.microsoft.com/office/drawing/2014/main" val="506480504"/>
                    </a:ext>
                  </a:extLst>
                </a:gridCol>
                <a:gridCol w="4186807">
                  <a:extLst>
                    <a:ext uri="{9D8B030D-6E8A-4147-A177-3AD203B41FA5}">
                      <a16:colId xmlns:a16="http://schemas.microsoft.com/office/drawing/2014/main" val="687594487"/>
                    </a:ext>
                  </a:extLst>
                </a:gridCol>
              </a:tblGrid>
              <a:tr h="490393">
                <a:tc>
                  <a:txBody>
                    <a:bodyPr/>
                    <a:lstStyle/>
                    <a:p>
                      <a:r>
                        <a:rPr lang="en-GB" dirty="0">
                          <a:solidFill>
                            <a:schemeClr val="tx1"/>
                          </a:solidFill>
                        </a:rPr>
                        <a:t>Hard</a:t>
                      </a:r>
                      <a:r>
                        <a:rPr lang="en-GB" baseline="0" dirty="0">
                          <a:solidFill>
                            <a:schemeClr val="tx1"/>
                          </a:solidFill>
                        </a:rPr>
                        <a:t> Computing</a:t>
                      </a:r>
                      <a:endParaRPr lang="en-GB" dirty="0">
                        <a:solidFill>
                          <a:schemeClr val="tx1"/>
                        </a:solidFill>
                      </a:endParaRPr>
                    </a:p>
                  </a:txBody>
                  <a:tcPr/>
                </a:tc>
                <a:tc>
                  <a:txBody>
                    <a:bodyPr/>
                    <a:lstStyle/>
                    <a:p>
                      <a:r>
                        <a:rPr lang="en-GB" dirty="0">
                          <a:solidFill>
                            <a:schemeClr val="tx1"/>
                          </a:solidFill>
                        </a:rPr>
                        <a:t>Soft Computing</a:t>
                      </a:r>
                    </a:p>
                  </a:txBody>
                  <a:tcPr/>
                </a:tc>
                <a:extLst>
                  <a:ext uri="{0D108BD9-81ED-4DB2-BD59-A6C34878D82A}">
                    <a16:rowId xmlns:a16="http://schemas.microsoft.com/office/drawing/2014/main" val="3589720306"/>
                  </a:ext>
                </a:extLst>
              </a:tr>
              <a:tr h="490393">
                <a:tc>
                  <a:txBody>
                    <a:bodyPr/>
                    <a:lstStyle/>
                    <a:p>
                      <a:r>
                        <a:rPr lang="en-GB" dirty="0">
                          <a:solidFill>
                            <a:schemeClr val="tx1"/>
                          </a:solidFill>
                        </a:rPr>
                        <a:t>It is deterministic</a:t>
                      </a:r>
                    </a:p>
                  </a:txBody>
                  <a:tcPr/>
                </a:tc>
                <a:tc>
                  <a:txBody>
                    <a:bodyPr/>
                    <a:lstStyle/>
                    <a:p>
                      <a:r>
                        <a:rPr lang="en-GB" dirty="0">
                          <a:solidFill>
                            <a:schemeClr val="tx1"/>
                          </a:solidFill>
                        </a:rPr>
                        <a:t>It incorporates stochasticity</a:t>
                      </a:r>
                    </a:p>
                  </a:txBody>
                  <a:tcPr/>
                </a:tc>
                <a:extLst>
                  <a:ext uri="{0D108BD9-81ED-4DB2-BD59-A6C34878D82A}">
                    <a16:rowId xmlns:a16="http://schemas.microsoft.com/office/drawing/2014/main" val="2786091858"/>
                  </a:ext>
                </a:extLst>
              </a:tr>
              <a:tr h="418694">
                <a:tc>
                  <a:txBody>
                    <a:bodyPr/>
                    <a:lstStyle/>
                    <a:p>
                      <a:r>
                        <a:rPr lang="en-GB" dirty="0">
                          <a:solidFill>
                            <a:schemeClr val="tx1"/>
                          </a:solidFill>
                        </a:rPr>
                        <a:t>It requires exact input data</a:t>
                      </a:r>
                    </a:p>
                  </a:txBody>
                  <a:tcPr/>
                </a:tc>
                <a:tc>
                  <a:txBody>
                    <a:bodyPr/>
                    <a:lstStyle/>
                    <a:p>
                      <a:r>
                        <a:rPr lang="en-GB" dirty="0">
                          <a:solidFill>
                            <a:schemeClr val="tx1"/>
                          </a:solidFill>
                        </a:rPr>
                        <a:t>It can deal with ambiguous and noisy data</a:t>
                      </a:r>
                    </a:p>
                  </a:txBody>
                  <a:tcPr/>
                </a:tc>
                <a:extLst>
                  <a:ext uri="{0D108BD9-81ED-4DB2-BD59-A6C34878D82A}">
                    <a16:rowId xmlns:a16="http://schemas.microsoft.com/office/drawing/2014/main" val="2704546292"/>
                  </a:ext>
                </a:extLst>
              </a:tr>
              <a:tr h="490393">
                <a:tc>
                  <a:txBody>
                    <a:bodyPr/>
                    <a:lstStyle/>
                    <a:p>
                      <a:r>
                        <a:rPr lang="en-GB" dirty="0">
                          <a:solidFill>
                            <a:schemeClr val="tx1"/>
                          </a:solidFill>
                        </a:rPr>
                        <a:t>It is strictly sequential.</a:t>
                      </a:r>
                    </a:p>
                  </a:txBody>
                  <a:tcPr/>
                </a:tc>
                <a:tc>
                  <a:txBody>
                    <a:bodyPr/>
                    <a:lstStyle/>
                    <a:p>
                      <a:r>
                        <a:rPr lang="en-GB" dirty="0">
                          <a:solidFill>
                            <a:schemeClr val="tx1"/>
                          </a:solidFill>
                        </a:rPr>
                        <a:t>It allows parallel computations</a:t>
                      </a:r>
                    </a:p>
                  </a:txBody>
                  <a:tcPr/>
                </a:tc>
                <a:extLst>
                  <a:ext uri="{0D108BD9-81ED-4DB2-BD59-A6C34878D82A}">
                    <a16:rowId xmlns:a16="http://schemas.microsoft.com/office/drawing/2014/main" val="1893462911"/>
                  </a:ext>
                </a:extLst>
              </a:tr>
              <a:tr h="846431">
                <a:tc>
                  <a:txBody>
                    <a:bodyPr/>
                    <a:lstStyle/>
                    <a:p>
                      <a:r>
                        <a:rPr lang="en-GB" dirty="0">
                          <a:solidFill>
                            <a:schemeClr val="tx1"/>
                          </a:solidFill>
                        </a:rPr>
                        <a:t>It produces precise answers</a:t>
                      </a:r>
                    </a:p>
                  </a:txBody>
                  <a:tcPr/>
                </a:tc>
                <a:tc>
                  <a:txBody>
                    <a:bodyPr/>
                    <a:lstStyle/>
                    <a:p>
                      <a:r>
                        <a:rPr lang="en-GB" dirty="0">
                          <a:solidFill>
                            <a:schemeClr val="tx1"/>
                          </a:solidFill>
                        </a:rPr>
                        <a:t>It can yield approximate answers</a:t>
                      </a:r>
                    </a:p>
                  </a:txBody>
                  <a:tcPr/>
                </a:tc>
                <a:extLst>
                  <a:ext uri="{0D108BD9-81ED-4DB2-BD59-A6C34878D82A}">
                    <a16:rowId xmlns:a16="http://schemas.microsoft.com/office/drawing/2014/main" val="2364419056"/>
                  </a:ext>
                </a:extLst>
              </a:tr>
            </a:tbl>
          </a:graphicData>
        </a:graphic>
      </p:graphicFrame>
    </p:spTree>
    <p:extLst>
      <p:ext uri="{BB962C8B-B14F-4D97-AF65-F5344CB8AC3E}">
        <p14:creationId xmlns:p14="http://schemas.microsoft.com/office/powerpoint/2010/main" val="113960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11760" y="274638"/>
            <a:ext cx="6275040" cy="1143000"/>
          </a:xfrm>
        </p:spPr>
        <p:txBody>
          <a:bodyPr>
            <a:normAutofit/>
          </a:bodyPr>
          <a:lstStyle/>
          <a:p>
            <a:r>
              <a:rPr lang="en-US" sz="3600" b="1" dirty="0">
                <a:latin typeface="Times New Roman" pitchFamily="18" charset="0"/>
                <a:cs typeface="Times New Roman" pitchFamily="18" charset="0"/>
              </a:rPr>
              <a:t>Hybrid Computing</a:t>
            </a:r>
            <a:endParaRPr lang="en-IN" sz="3600" dirty="0"/>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23</a:t>
            </a:fld>
            <a:endParaRPr lang="en-US"/>
          </a:p>
        </p:txBody>
      </p:sp>
      <p:pic>
        <p:nvPicPr>
          <p:cNvPr id="9" name="Picture 8">
            <a:extLst>
              <a:ext uri="{FF2B5EF4-FFF2-40B4-BE49-F238E27FC236}">
                <a16:creationId xmlns:a16="http://schemas.microsoft.com/office/drawing/2014/main" id="{A77E352C-14A6-40EC-BB37-727D9818F9C2}"/>
              </a:ext>
            </a:extLst>
          </p:cNvPr>
          <p:cNvPicPr>
            <a:picLocks noChangeAspect="1"/>
          </p:cNvPicPr>
          <p:nvPr/>
        </p:nvPicPr>
        <p:blipFill>
          <a:blip r:embed="rId2"/>
          <a:stretch>
            <a:fillRect/>
          </a:stretch>
        </p:blipFill>
        <p:spPr>
          <a:xfrm>
            <a:off x="319489" y="2035870"/>
            <a:ext cx="8505022" cy="432048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216060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971600" y="2852936"/>
            <a:ext cx="8147248" cy="3384376"/>
          </a:xfrm>
        </p:spPr>
        <p:txBody>
          <a:bodyPr>
            <a:normAutofit fontScale="90000"/>
          </a:bodyPr>
          <a:lstStyle/>
          <a:p>
            <a:pPr marL="457200" indent="-457200" algn="l">
              <a:buFont typeface="Wingdings" panose="05000000000000000000" pitchFamily="2" charset="2"/>
              <a:buChar char="§"/>
            </a:pPr>
            <a:r>
              <a:rPr lang="en-IN" sz="3100" b="1" dirty="0"/>
              <a:t>In this course….</a:t>
            </a:r>
            <a:br>
              <a:rPr lang="en-IN" sz="3100" dirty="0"/>
            </a:br>
            <a:r>
              <a:rPr lang="en-IN" sz="3200" dirty="0"/>
              <a:t>How to build an artificial neural networks and train it with input data to solve a number of problems, which are not possible to solve with hard computing.</a:t>
            </a:r>
            <a:br>
              <a:rPr lang="en-IN" sz="3200" dirty="0"/>
            </a:br>
            <a:r>
              <a:rPr lang="en-IN" sz="3200" dirty="0"/>
              <a:t>Basic concepts of fuzzy algebra and then how to solve problems using fuzzy logic.</a:t>
            </a:r>
            <a:br>
              <a:rPr lang="en-IN" sz="3200" dirty="0"/>
            </a:br>
            <a:r>
              <a:rPr lang="en-IN" sz="3200" dirty="0"/>
              <a:t>The framework of genetic algorithm and solving varieties of optimization problems.</a:t>
            </a:r>
            <a:br>
              <a:rPr lang="en-IN" sz="3100" dirty="0"/>
            </a:br>
            <a:br>
              <a:rPr lang="en-IN" sz="3600" dirty="0"/>
            </a:br>
            <a:br>
              <a:rPr lang="en-IN" sz="3600" dirty="0"/>
            </a:br>
            <a:endParaRPr lang="en-IN" sz="3600" dirty="0"/>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24</a:t>
            </a:fld>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57519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MCQ</a:t>
            </a:r>
          </a:p>
        </p:txBody>
      </p:sp>
      <p:sp>
        <p:nvSpPr>
          <p:cNvPr id="3" name="Content Placeholder 2"/>
          <p:cNvSpPr>
            <a:spLocks noGrp="1"/>
          </p:cNvSpPr>
          <p:nvPr>
            <p:ph idx="1"/>
          </p:nvPr>
        </p:nvSpPr>
        <p:spPr>
          <a:xfrm>
            <a:off x="457200" y="1871136"/>
            <a:ext cx="8507288" cy="4485213"/>
          </a:xfrm>
        </p:spPr>
        <p:txBody>
          <a:bodyPr/>
          <a:lstStyle/>
          <a:p>
            <a:pPr marL="0" indent="0">
              <a:buNone/>
            </a:pPr>
            <a:r>
              <a:rPr lang="en-GB" dirty="0"/>
              <a:t>Q.1.Which of these has been associated with fuzzy logic?</a:t>
            </a:r>
          </a:p>
          <a:p>
            <a:pPr marL="0" indent="0">
              <a:buNone/>
            </a:pPr>
            <a:r>
              <a:rPr lang="en-GB" dirty="0"/>
              <a:t>a. Many-valued logic       b. Crisp set logic</a:t>
            </a:r>
          </a:p>
          <a:p>
            <a:pPr marL="0" indent="0">
              <a:buNone/>
            </a:pPr>
            <a:r>
              <a:rPr lang="en-GB" dirty="0"/>
              <a:t>c. Binary set logic           d. Two-valued logic</a:t>
            </a:r>
          </a:p>
          <a:p>
            <a:pPr marL="0" indent="0">
              <a:buNone/>
            </a:pPr>
            <a:endParaRPr lang="en-GB" b="1" dirty="0"/>
          </a:p>
          <a:p>
            <a:pPr marL="0" indent="0">
              <a:buNone/>
            </a:pPr>
            <a:r>
              <a:rPr lang="en-GB" b="1" dirty="0"/>
              <a:t>Answer:</a:t>
            </a:r>
            <a:r>
              <a:rPr lang="en-GB" dirty="0"/>
              <a:t> (a) Many-valued logic</a:t>
            </a:r>
          </a:p>
          <a:p>
            <a:pPr marL="0" indent="0">
              <a:buNone/>
            </a:pPr>
            <a:endParaRPr lang="en-GB" dirty="0"/>
          </a:p>
        </p:txBody>
      </p:sp>
      <p:sp>
        <p:nvSpPr>
          <p:cNvPr id="4" name="Footer Placeholder 3"/>
          <p:cNvSpPr>
            <a:spLocks noGrp="1"/>
          </p:cNvSpPr>
          <p:nvPr>
            <p:ph type="ftr" sz="quarter" idx="11"/>
          </p:nvPr>
        </p:nvSpPr>
        <p:spPr/>
        <p:txBody>
          <a:bodyPr/>
          <a:lstStyle/>
          <a:p>
            <a:r>
              <a:rPr lang="en-GB"/>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3769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MCQ</a:t>
            </a:r>
          </a:p>
        </p:txBody>
      </p:sp>
      <p:sp>
        <p:nvSpPr>
          <p:cNvPr id="3" name="Content Placeholder 2"/>
          <p:cNvSpPr>
            <a:spLocks noGrp="1"/>
          </p:cNvSpPr>
          <p:nvPr>
            <p:ph idx="1"/>
          </p:nvPr>
        </p:nvSpPr>
        <p:spPr>
          <a:xfrm>
            <a:off x="611560" y="1953144"/>
            <a:ext cx="8229600" cy="4525963"/>
          </a:xfrm>
        </p:spPr>
        <p:txBody>
          <a:bodyPr/>
          <a:lstStyle/>
          <a:p>
            <a:pPr marL="0" indent="0">
              <a:buNone/>
            </a:pPr>
            <a:r>
              <a:rPr lang="en-GB" dirty="0"/>
              <a:t>Q.2.Hard Computing is/are…</a:t>
            </a:r>
          </a:p>
          <a:p>
            <a:pPr marL="514350" indent="-514350">
              <a:buAutoNum type="alphaLcParenBoth"/>
            </a:pPr>
            <a:r>
              <a:rPr lang="en-GB" dirty="0"/>
              <a:t>Deterministic     (b) incorporates stochasticity</a:t>
            </a:r>
          </a:p>
          <a:p>
            <a:pPr marL="0" indent="0">
              <a:buNone/>
            </a:pPr>
            <a:r>
              <a:rPr lang="en-GB" dirty="0"/>
              <a:t>(c) Bothe a &amp; b      (d) None of these</a:t>
            </a:r>
          </a:p>
          <a:p>
            <a:pPr marL="0" indent="0">
              <a:buNone/>
            </a:pPr>
            <a:endParaRPr lang="en-GB" dirty="0"/>
          </a:p>
          <a:p>
            <a:pPr marL="0" indent="0">
              <a:buNone/>
            </a:pPr>
            <a:r>
              <a:rPr lang="en-GB" dirty="0"/>
              <a:t>Ans</a:t>
            </a:r>
            <a:r>
              <a:rPr lang="en-GB" dirty="0">
                <a:sym typeface="Wingdings" panose="05000000000000000000" pitchFamily="2" charset="2"/>
              </a:rPr>
              <a:t>:- (a) </a:t>
            </a:r>
            <a:r>
              <a:rPr lang="en-GB" dirty="0"/>
              <a:t>Deterministic</a:t>
            </a:r>
          </a:p>
        </p:txBody>
      </p:sp>
      <p:sp>
        <p:nvSpPr>
          <p:cNvPr id="4" name="Footer Placeholder 3"/>
          <p:cNvSpPr>
            <a:spLocks noGrp="1"/>
          </p:cNvSpPr>
          <p:nvPr>
            <p:ph type="ftr" sz="quarter" idx="11"/>
          </p:nvPr>
        </p:nvSpPr>
        <p:spPr/>
        <p:txBody>
          <a:bodyPr/>
          <a:lstStyle/>
          <a:p>
            <a:r>
              <a:rPr lang="en-GB"/>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55191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MCQ</a:t>
            </a:r>
          </a:p>
        </p:txBody>
      </p:sp>
      <p:sp>
        <p:nvSpPr>
          <p:cNvPr id="3" name="Content Placeholder 2"/>
          <p:cNvSpPr>
            <a:spLocks noGrp="1"/>
          </p:cNvSpPr>
          <p:nvPr>
            <p:ph idx="1"/>
          </p:nvPr>
        </p:nvSpPr>
        <p:spPr>
          <a:xfrm>
            <a:off x="611560" y="2182145"/>
            <a:ext cx="8229600" cy="4525963"/>
          </a:xfrm>
        </p:spPr>
        <p:txBody>
          <a:bodyPr/>
          <a:lstStyle/>
          <a:p>
            <a:pPr marL="0" indent="0">
              <a:buNone/>
            </a:pPr>
            <a:r>
              <a:rPr lang="en-GB" dirty="0"/>
              <a:t>Q.3.Soft computing is /are…</a:t>
            </a:r>
          </a:p>
          <a:p>
            <a:pPr marL="514350" indent="-514350">
              <a:buAutoNum type="alphaLcParenBoth"/>
            </a:pPr>
            <a:r>
              <a:rPr lang="en-GB" dirty="0"/>
              <a:t>incorporates stochasticity</a:t>
            </a:r>
          </a:p>
          <a:p>
            <a:pPr marL="0" indent="0">
              <a:buNone/>
            </a:pPr>
            <a:r>
              <a:rPr lang="en-GB" dirty="0"/>
              <a:t>(b) Deterministic    (c)both a &amp; b </a:t>
            </a:r>
          </a:p>
          <a:p>
            <a:pPr marL="0" indent="0">
              <a:buNone/>
            </a:pPr>
            <a:r>
              <a:rPr lang="en-GB" dirty="0"/>
              <a:t>(d)None of these</a:t>
            </a:r>
          </a:p>
          <a:p>
            <a:pPr marL="0" indent="0">
              <a:buNone/>
            </a:pPr>
            <a:endParaRPr lang="en-GB" dirty="0"/>
          </a:p>
          <a:p>
            <a:pPr marL="0" indent="0">
              <a:buNone/>
            </a:pPr>
            <a:r>
              <a:rPr lang="en-GB" dirty="0"/>
              <a:t>Ans</a:t>
            </a:r>
            <a:r>
              <a:rPr lang="en-GB" dirty="0">
                <a:sym typeface="Wingdings" panose="05000000000000000000" pitchFamily="2" charset="2"/>
              </a:rPr>
              <a:t>:- (a) </a:t>
            </a:r>
            <a:r>
              <a:rPr lang="en-GB" dirty="0"/>
              <a:t>incorporates stochasticity</a:t>
            </a:r>
          </a:p>
          <a:p>
            <a:pPr marL="0" indent="0">
              <a:buNone/>
            </a:pPr>
            <a:endParaRPr lang="en-GB" dirty="0"/>
          </a:p>
        </p:txBody>
      </p:sp>
      <p:sp>
        <p:nvSpPr>
          <p:cNvPr id="4" name="Footer Placeholder 3"/>
          <p:cNvSpPr>
            <a:spLocks noGrp="1"/>
          </p:cNvSpPr>
          <p:nvPr>
            <p:ph type="ftr" sz="quarter" idx="11"/>
          </p:nvPr>
        </p:nvSpPr>
        <p:spPr/>
        <p:txBody>
          <a:bodyPr/>
          <a:lstStyle/>
          <a:p>
            <a:r>
              <a:rPr lang="en-GB"/>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653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MCQ</a:t>
            </a:r>
          </a:p>
        </p:txBody>
      </p:sp>
      <p:sp>
        <p:nvSpPr>
          <p:cNvPr id="3" name="Content Placeholder 2"/>
          <p:cNvSpPr>
            <a:spLocks noGrp="1"/>
          </p:cNvSpPr>
          <p:nvPr>
            <p:ph idx="1"/>
          </p:nvPr>
        </p:nvSpPr>
        <p:spPr>
          <a:xfrm>
            <a:off x="611560" y="2182145"/>
            <a:ext cx="8229600" cy="4525963"/>
          </a:xfrm>
        </p:spPr>
        <p:txBody>
          <a:bodyPr/>
          <a:lstStyle/>
          <a:p>
            <a:pPr marL="0" indent="0">
              <a:buNone/>
            </a:pPr>
            <a:r>
              <a:rPr lang="en-GB" dirty="0"/>
              <a:t>Q.4. The term soft computing was proposed by the inventor of fuzzy logic, Lofti A. Zadeh </a:t>
            </a:r>
          </a:p>
          <a:p>
            <a:pPr marL="514350" indent="-514350">
              <a:buAutoNum type="alphaLcParenBoth"/>
            </a:pPr>
            <a:r>
              <a:rPr lang="en-GB" dirty="0"/>
              <a:t>Charles Babbage</a:t>
            </a:r>
          </a:p>
          <a:p>
            <a:pPr marL="0" indent="0">
              <a:buNone/>
            </a:pPr>
            <a:r>
              <a:rPr lang="en-GB" dirty="0"/>
              <a:t>(b) Lofti A. Zadeh    (c) Alan Turing</a:t>
            </a:r>
          </a:p>
          <a:p>
            <a:pPr marL="0" indent="0">
              <a:buNone/>
            </a:pPr>
            <a:r>
              <a:rPr lang="en-GB" dirty="0"/>
              <a:t>(d)None of these</a:t>
            </a:r>
          </a:p>
          <a:p>
            <a:pPr marL="0" indent="0">
              <a:buNone/>
            </a:pPr>
            <a:endParaRPr lang="en-GB" dirty="0"/>
          </a:p>
          <a:p>
            <a:pPr marL="0" indent="0">
              <a:buNone/>
            </a:pPr>
            <a:r>
              <a:rPr lang="en-GB" dirty="0"/>
              <a:t>Ans</a:t>
            </a:r>
            <a:r>
              <a:rPr lang="en-GB" dirty="0">
                <a:sym typeface="Wingdings" panose="05000000000000000000" pitchFamily="2" charset="2"/>
              </a:rPr>
              <a:t>:- </a:t>
            </a:r>
            <a:r>
              <a:rPr lang="en-GB" dirty="0"/>
              <a:t>(b) Lofti A. Zadeh </a:t>
            </a:r>
          </a:p>
        </p:txBody>
      </p:sp>
      <p:sp>
        <p:nvSpPr>
          <p:cNvPr id="4" name="Footer Placeholder 3"/>
          <p:cNvSpPr>
            <a:spLocks noGrp="1"/>
          </p:cNvSpPr>
          <p:nvPr>
            <p:ph type="ftr" sz="quarter" idx="11"/>
          </p:nvPr>
        </p:nvSpPr>
        <p:spPr/>
        <p:txBody>
          <a:bodyPr/>
          <a:lstStyle/>
          <a:p>
            <a:r>
              <a:rPr lang="en-GB"/>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28</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462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446110" y="161516"/>
            <a:ext cx="6275040" cy="1143000"/>
          </a:xfrm>
        </p:spPr>
        <p:txBody>
          <a:bodyPr>
            <a:normAutofit/>
          </a:bodyPr>
          <a:lstStyle/>
          <a:p>
            <a:pPr algn="l"/>
            <a:r>
              <a:rPr lang="en-US" sz="3600" b="1" dirty="0">
                <a:latin typeface="Times New Roman" pitchFamily="18" charset="0"/>
                <a:cs typeface="Times New Roman" pitchFamily="18" charset="0"/>
              </a:rPr>
              <a:t>	Questions</a:t>
            </a:r>
            <a:endParaRPr lang="en-IN" sz="3600" dirty="0"/>
          </a:p>
        </p:txBody>
      </p:sp>
      <p:sp>
        <p:nvSpPr>
          <p:cNvPr id="3" name="Content Placeholder 2">
            <a:extLst>
              <a:ext uri="{FF2B5EF4-FFF2-40B4-BE49-F238E27FC236}">
                <a16:creationId xmlns:a16="http://schemas.microsoft.com/office/drawing/2014/main" id="{7F402D92-AB7C-4F67-A923-F8494EDADF5F}"/>
              </a:ext>
            </a:extLst>
          </p:cNvPr>
          <p:cNvSpPr>
            <a:spLocks noGrp="1"/>
          </p:cNvSpPr>
          <p:nvPr>
            <p:ph idx="1"/>
          </p:nvPr>
        </p:nvSpPr>
        <p:spPr/>
        <p:txBody>
          <a:bodyPr>
            <a:normAutofit/>
          </a:bodyPr>
          <a:lstStyle/>
          <a:p>
            <a:pPr marL="45720" indent="0" algn="just">
              <a:buNone/>
            </a:pPr>
            <a:endParaRPr lang="en-IN" sz="2800" dirty="0">
              <a:latin typeface="Times New Roman" panose="02020603050405020304" pitchFamily="18" charset="0"/>
              <a:cs typeface="Times New Roman" panose="02020603050405020304" pitchFamily="18" charset="0"/>
            </a:endParaRPr>
          </a:p>
          <a:p>
            <a:pPr marL="45720" indent="0" algn="just">
              <a:buNone/>
            </a:pPr>
            <a:r>
              <a:rPr lang="en-IN" sz="2800" dirty="0">
                <a:latin typeface="Times New Roman" panose="02020603050405020304" pitchFamily="18" charset="0"/>
                <a:cs typeface="Times New Roman" panose="02020603050405020304" pitchFamily="18" charset="0"/>
              </a:rPr>
              <a:t>Q1. Differentiate Hard Computing and Soft Computing?</a:t>
            </a:r>
          </a:p>
          <a:p>
            <a:pPr marL="45720" indent="0" algn="just">
              <a:buNone/>
            </a:pPr>
            <a:endParaRPr lang="en-IN" sz="2800" dirty="0">
              <a:latin typeface="Times New Roman" panose="02020603050405020304" pitchFamily="18" charset="0"/>
              <a:cs typeface="Times New Roman" panose="02020603050405020304" pitchFamily="18" charset="0"/>
            </a:endParaRPr>
          </a:p>
          <a:p>
            <a:pPr marL="45720" indent="0" algn="just">
              <a:buNone/>
            </a:pPr>
            <a:r>
              <a:rPr lang="en-IN" sz="2800" dirty="0">
                <a:latin typeface="Times New Roman" panose="02020603050405020304" pitchFamily="18" charset="0"/>
                <a:cs typeface="Times New Roman" panose="02020603050405020304" pitchFamily="18" charset="0"/>
              </a:rPr>
              <a:t>Q2. What are the problems which can be solved by soft computing?</a:t>
            </a:r>
          </a:p>
          <a:p>
            <a:pPr marL="45720" indent="0" algn="just">
              <a:buNone/>
            </a:pP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29</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95461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a:t>	BCSE0103: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3</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62500" lnSpcReduction="20000"/>
          </a:bodyPr>
          <a:lstStyle/>
          <a:p>
            <a:pPr algn="just"/>
            <a:r>
              <a:rPr lang="en-US" b="1" dirty="0"/>
              <a:t>Fuzzy Logic:</a:t>
            </a:r>
            <a:r>
              <a:rPr lang="en-US" dirty="0"/>
              <a:t> Fuzzy Relations, Fuzzy System, Crisp Logic, Propositional Logic and its Laws, Inference in Propositional Logic, Fuzzy Logic, Inference in Fuzzy Logic (GMP and GMT), Fuzzy Rule Based System, </a:t>
            </a:r>
            <a:r>
              <a:rPr lang="en-US" dirty="0" err="1"/>
              <a:t>Fuzzyfication</a:t>
            </a:r>
            <a:r>
              <a:rPr lang="en-US" dirty="0"/>
              <a:t> &amp; </a:t>
            </a:r>
            <a:r>
              <a:rPr lang="en-US" dirty="0" err="1"/>
              <a:t>Defuzzification</a:t>
            </a:r>
            <a:r>
              <a:rPr lang="en-US" dirty="0"/>
              <a:t>, Applications of Fuzzy Logic.</a:t>
            </a:r>
            <a:endParaRPr lang="en-IN" dirty="0"/>
          </a:p>
          <a:p>
            <a:pPr algn="just"/>
            <a:r>
              <a:rPr lang="en-US" b="1" dirty="0"/>
              <a:t>Genetic Algorithm(GA):</a:t>
            </a:r>
            <a:r>
              <a:rPr lang="en-US" dirty="0"/>
              <a:t>Introduction to GA, Search optimization Method, Evolutionary Algorithm Working Principle, Biological Background of GA, Working Principles of GA, Encoding(Binary, Value, Permutation, Tree), Operators of GA(Random Population, Reproduction or Selection), Crossover and Mutation, Basics of Genetic Algorithm with Examples, Introduction to Genetic programming</a:t>
            </a:r>
          </a:p>
          <a:p>
            <a:pPr marL="0" indent="0">
              <a:buNone/>
            </a:pPr>
            <a:r>
              <a:rPr lang="en-US" b="1" dirty="0"/>
              <a:t>Text Books:</a:t>
            </a:r>
            <a:endParaRPr lang="en-IN" dirty="0"/>
          </a:p>
          <a:p>
            <a:pPr lvl="0"/>
            <a:r>
              <a:rPr lang="en-US" dirty="0"/>
              <a:t>S. </a:t>
            </a:r>
            <a:r>
              <a:rPr lang="en-US" dirty="0" err="1"/>
              <a:t>Rajsekaran</a:t>
            </a:r>
            <a:r>
              <a:rPr lang="en-US" dirty="0"/>
              <a:t>&amp; G.A. </a:t>
            </a:r>
            <a:r>
              <a:rPr lang="en-US" dirty="0" err="1"/>
              <a:t>VijayalakshmiPai</a:t>
            </a:r>
            <a:r>
              <a:rPr lang="en-US" dirty="0"/>
              <a:t>, “Neural Networks, Fuzzy Logic and Genetic Algorithm: Synthesis and Applications”, 4</a:t>
            </a:r>
            <a:r>
              <a:rPr lang="en-US" baseline="30000" dirty="0"/>
              <a:t>th</a:t>
            </a:r>
            <a:r>
              <a:rPr lang="en-US" dirty="0"/>
              <a:t> Edition, Prentice Hall of India,2003.</a:t>
            </a:r>
            <a:endParaRPr lang="en-IN" dirty="0"/>
          </a:p>
          <a:p>
            <a:pPr algn="just"/>
            <a:endParaRPr lang="en-IN" dirty="0"/>
          </a:p>
        </p:txBody>
      </p:sp>
    </p:spTree>
    <p:extLst>
      <p:ext uri="{BB962C8B-B14F-4D97-AF65-F5344CB8AC3E}">
        <p14:creationId xmlns:p14="http://schemas.microsoft.com/office/powerpoint/2010/main" val="53844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26F-FF67-4F4F-B3C6-E35DB805D9F4}"/>
              </a:ext>
            </a:extLst>
          </p:cNvPr>
          <p:cNvSpPr>
            <a:spLocks noGrp="1"/>
          </p:cNvSpPr>
          <p:nvPr>
            <p:ph type="title"/>
          </p:nvPr>
        </p:nvSpPr>
        <p:spPr>
          <a:xfrm>
            <a:off x="2868960" y="273450"/>
            <a:ext cx="6275040" cy="1143000"/>
          </a:xfrm>
        </p:spPr>
        <p:txBody>
          <a:bodyPr>
            <a:normAutofit/>
          </a:bodyPr>
          <a:lstStyle/>
          <a:p>
            <a:pPr marL="45720" indent="0" algn="just">
              <a:buNone/>
            </a:pPr>
            <a:r>
              <a:rPr lang="en-IN" sz="3600" b="1" dirty="0"/>
              <a:t>Biological nervous system</a:t>
            </a:r>
          </a:p>
        </p:txBody>
      </p:sp>
      <p:sp>
        <p:nvSpPr>
          <p:cNvPr id="3" name="Content Placeholder 2">
            <a:extLst>
              <a:ext uri="{FF2B5EF4-FFF2-40B4-BE49-F238E27FC236}">
                <a16:creationId xmlns:a16="http://schemas.microsoft.com/office/drawing/2014/main" id="{7F402D92-AB7C-4F67-A923-F8494EDADF5F}"/>
              </a:ext>
            </a:extLst>
          </p:cNvPr>
          <p:cNvSpPr>
            <a:spLocks noGrp="1"/>
          </p:cNvSpPr>
          <p:nvPr>
            <p:ph idx="1"/>
          </p:nvPr>
        </p:nvSpPr>
        <p:spPr>
          <a:xfrm>
            <a:off x="457200" y="1412776"/>
            <a:ext cx="8229600" cy="4525963"/>
          </a:xfrm>
        </p:spPr>
        <p:txBody>
          <a:bodyPr>
            <a:normAutofit lnSpcReduction="10000"/>
          </a:bodyPr>
          <a:lstStyle/>
          <a:p>
            <a:pPr marL="331470" indent="-285750" algn="just"/>
            <a:endParaRPr lang="en-US" sz="2400" dirty="0"/>
          </a:p>
          <a:p>
            <a:pPr marL="331470" indent="-285750" algn="just"/>
            <a:r>
              <a:rPr lang="en-US" sz="2400" dirty="0"/>
              <a:t>Biological nervous system is the most important part of many living things, in particular, human beings.</a:t>
            </a:r>
          </a:p>
          <a:p>
            <a:pPr marL="331470" indent="-285750" algn="just"/>
            <a:r>
              <a:rPr lang="en-US" sz="2400" dirty="0"/>
              <a:t> There is a part called brain at the center of human nervous system. </a:t>
            </a:r>
          </a:p>
          <a:p>
            <a:pPr marL="331470" indent="-285750" algn="just"/>
            <a:r>
              <a:rPr lang="en-US" sz="2400" dirty="0"/>
              <a:t>In fact, any biological nervous system consists of a large number of interconnected processing units called neurons.</a:t>
            </a:r>
          </a:p>
          <a:p>
            <a:pPr marL="331470" indent="-285750" algn="just"/>
            <a:r>
              <a:rPr lang="en-US" sz="2400" dirty="0"/>
              <a:t> Each neuron is approximately 10µm long and they can operate in parallel. </a:t>
            </a:r>
          </a:p>
          <a:p>
            <a:pPr marL="331470" indent="-285750" algn="just"/>
            <a:r>
              <a:rPr lang="en-US" sz="2400" dirty="0"/>
              <a:t>Typically, a human brain consists of approximately 10</a:t>
            </a:r>
            <a:r>
              <a:rPr lang="en-US" sz="2400" baseline="30000" dirty="0"/>
              <a:t>11</a:t>
            </a:r>
            <a:r>
              <a:rPr lang="en-US" sz="2400" dirty="0"/>
              <a:t> neurons communicating with each other with the help of electrical impulses. </a:t>
            </a:r>
            <a:endParaRPr lang="en-US" sz="24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73EE24F-4DD5-4D02-9323-12042CA7FB27}"/>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69EC108-7817-4602-A171-0788169A9771}"/>
              </a:ext>
            </a:extLst>
          </p:cNvPr>
          <p:cNvSpPr>
            <a:spLocks noGrp="1"/>
          </p:cNvSpPr>
          <p:nvPr>
            <p:ph type="sldNum" sz="quarter" idx="12"/>
          </p:nvPr>
        </p:nvSpPr>
        <p:spPr/>
        <p:txBody>
          <a:bodyPr/>
          <a:lstStyle/>
          <a:p>
            <a:fld id="{BB055922-87EB-483D-8474-2C9330A0D922}" type="slidenum">
              <a:rPr lang="en-US" smtClean="0"/>
              <a:t>30</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8239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31</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0848"/>
            <a:ext cx="8229600" cy="429550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383895"/>
          </a:xfrm>
          <a:prstGeom prst="rect">
            <a:avLst/>
          </a:prstGeom>
        </p:spPr>
      </p:pic>
      <p:sp>
        <p:nvSpPr>
          <p:cNvPr id="8" name="Title 1">
            <a:extLst>
              <a:ext uri="{FF2B5EF4-FFF2-40B4-BE49-F238E27FC236}">
                <a16:creationId xmlns:a16="http://schemas.microsoft.com/office/drawing/2014/main" id="{2AC6926F-FF67-4F4F-B3C6-E35DB805D9F4}"/>
              </a:ext>
            </a:extLst>
          </p:cNvPr>
          <p:cNvSpPr>
            <a:spLocks noGrp="1"/>
          </p:cNvSpPr>
          <p:nvPr>
            <p:ph type="title"/>
          </p:nvPr>
        </p:nvSpPr>
        <p:spPr>
          <a:xfrm>
            <a:off x="2868960" y="273450"/>
            <a:ext cx="6275040" cy="1143000"/>
          </a:xfrm>
        </p:spPr>
        <p:txBody>
          <a:bodyPr>
            <a:normAutofit/>
          </a:bodyPr>
          <a:lstStyle/>
          <a:p>
            <a:pPr marL="45720" indent="0" algn="just">
              <a:buNone/>
            </a:pPr>
            <a:r>
              <a:rPr lang="en-IN" sz="3600" b="1" dirty="0"/>
              <a:t>Biological nervous system</a:t>
            </a:r>
          </a:p>
        </p:txBody>
      </p:sp>
    </p:spTree>
    <p:extLst>
      <p:ext uri="{BB962C8B-B14F-4D97-AF65-F5344CB8AC3E}">
        <p14:creationId xmlns:p14="http://schemas.microsoft.com/office/powerpoint/2010/main" val="136573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IN" sz="3600" b="1" dirty="0"/>
              <a:t>Biological nervous system</a:t>
            </a:r>
            <a:endParaRPr lang="en-GB" sz="36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130239"/>
            <a:ext cx="8229600" cy="3465884"/>
          </a:xfrm>
        </p:spPr>
      </p:pic>
      <p:sp>
        <p:nvSpPr>
          <p:cNvPr id="4" name="Footer Placeholder 3"/>
          <p:cNvSpPr>
            <a:spLocks noGrp="1"/>
          </p:cNvSpPr>
          <p:nvPr>
            <p:ph type="ftr" sz="quarter" idx="11"/>
          </p:nvPr>
        </p:nvSpPr>
        <p:spPr/>
        <p:txBody>
          <a:bodyPr/>
          <a:lstStyle/>
          <a:p>
            <a:r>
              <a:rPr lang="en-GB"/>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32</a:t>
            </a:fld>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888597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123728" y="277910"/>
            <a:ext cx="6624736" cy="648072"/>
          </a:xfrm>
        </p:spPr>
        <p:txBody>
          <a:bodyPr>
            <a:noAutofit/>
          </a:bodyPr>
          <a:lstStyle/>
          <a:p>
            <a:pPr algn="l"/>
            <a:r>
              <a:rPr lang="en-IN" sz="3200" b="1" dirty="0">
                <a:latin typeface="Times New Roman" pitchFamily="18" charset="0"/>
                <a:cs typeface="Times New Roman" pitchFamily="18" charset="0"/>
              </a:rPr>
              <a:t>	Neuron and its working</a:t>
            </a:r>
            <a:endParaRPr lang="en-IN" sz="3200" dirty="0"/>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33</a:t>
            </a:fld>
            <a:endParaRPr lang="en-US"/>
          </a:p>
        </p:txBody>
      </p:sp>
      <p:pic>
        <p:nvPicPr>
          <p:cNvPr id="2050" name="Picture 2" descr="Image result for brain neural network diagram">
            <a:extLst>
              <a:ext uri="{FF2B5EF4-FFF2-40B4-BE49-F238E27FC236}">
                <a16:creationId xmlns:a16="http://schemas.microsoft.com/office/drawing/2014/main" id="{FB27EB69-0798-4D1F-9133-3B927CC19B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80" y="2071051"/>
            <a:ext cx="6154314" cy="3196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61445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07704" y="95959"/>
            <a:ext cx="7388399" cy="1143000"/>
          </a:xfrm>
        </p:spPr>
        <p:txBody>
          <a:bodyPr>
            <a:normAutofit/>
          </a:bodyPr>
          <a:lstStyle/>
          <a:p>
            <a:pPr algn="l"/>
            <a:r>
              <a:rPr lang="en-IN" sz="3200" b="1" dirty="0">
                <a:latin typeface="Times New Roman" pitchFamily="18" charset="0"/>
                <a:cs typeface="Times New Roman" pitchFamily="18" charset="0"/>
              </a:rPr>
              <a:t>	Neuron and its working</a:t>
            </a:r>
            <a:endParaRPr lang="en-US" altLang="en-US" sz="3200" b="1" dirty="0">
              <a:latin typeface="Times New Roman" pitchFamily="18" charset="0"/>
              <a:cs typeface="Times New Roman" pitchFamily="18" charset="0"/>
            </a:endParaRPr>
          </a:p>
        </p:txBody>
      </p:sp>
      <p:sp>
        <p:nvSpPr>
          <p:cNvPr id="40963" name="Rectangle 3"/>
          <p:cNvSpPr>
            <a:spLocks noGrp="1" noChangeArrowheads="1"/>
          </p:cNvSpPr>
          <p:nvPr>
            <p:ph idx="1"/>
          </p:nvPr>
        </p:nvSpPr>
        <p:spPr>
          <a:xfrm>
            <a:off x="457200" y="1268760"/>
            <a:ext cx="8229600" cy="4525963"/>
          </a:xfrm>
        </p:spPr>
        <p:txBody>
          <a:bodyPr>
            <a:noAutofit/>
          </a:bodyPr>
          <a:lstStyle/>
          <a:p>
            <a:pPr algn="just">
              <a:lnSpc>
                <a:spcPct val="110000"/>
              </a:lnSpc>
            </a:pPr>
            <a:endParaRPr lang="en-US" sz="2000" dirty="0"/>
          </a:p>
          <a:p>
            <a:pPr algn="just">
              <a:lnSpc>
                <a:spcPct val="110000"/>
              </a:lnSpc>
            </a:pPr>
            <a:endParaRPr lang="en-US" sz="2000" dirty="0"/>
          </a:p>
          <a:p>
            <a:pPr algn="just">
              <a:lnSpc>
                <a:spcPct val="110000"/>
              </a:lnSpc>
            </a:pPr>
            <a:r>
              <a:rPr lang="en-US" sz="2000" dirty="0"/>
              <a:t>There is a chemical in each neuron called </a:t>
            </a:r>
            <a:r>
              <a:rPr lang="en-US" sz="2000" b="1" dirty="0"/>
              <a:t>neurotransmitter</a:t>
            </a:r>
            <a:r>
              <a:rPr lang="en-US" sz="2000" dirty="0"/>
              <a:t>. </a:t>
            </a:r>
          </a:p>
          <a:p>
            <a:pPr algn="just">
              <a:lnSpc>
                <a:spcPct val="110000"/>
              </a:lnSpc>
            </a:pPr>
            <a:r>
              <a:rPr lang="en-US" sz="2000" dirty="0"/>
              <a:t>A signal (also called sense) is transmitted across neurons by this chemical. </a:t>
            </a:r>
          </a:p>
          <a:p>
            <a:pPr algn="just">
              <a:lnSpc>
                <a:spcPct val="110000"/>
              </a:lnSpc>
            </a:pPr>
            <a:r>
              <a:rPr lang="en-US" sz="2000" dirty="0"/>
              <a:t>That is, all inputs from other neuron arrive to a neurons through </a:t>
            </a:r>
            <a:r>
              <a:rPr lang="en-US" sz="2000" b="1" dirty="0"/>
              <a:t>dendrites</a:t>
            </a:r>
            <a:r>
              <a:rPr lang="en-US" sz="2000" dirty="0"/>
              <a:t>.</a:t>
            </a:r>
          </a:p>
          <a:p>
            <a:pPr algn="just">
              <a:lnSpc>
                <a:spcPct val="110000"/>
              </a:lnSpc>
            </a:pPr>
            <a:r>
              <a:rPr lang="en-US" sz="2000" dirty="0"/>
              <a:t> These signals are accumulated at the </a:t>
            </a:r>
            <a:r>
              <a:rPr lang="en-US" sz="2000" b="1" dirty="0"/>
              <a:t>synapse</a:t>
            </a:r>
            <a:r>
              <a:rPr lang="en-US" sz="2000" dirty="0"/>
              <a:t> of the neuron and then serve as the output to be transmitted through the neuron. An action may produce an electrical impulse, which usually lasts for about a millisecond. </a:t>
            </a:r>
          </a:p>
          <a:p>
            <a:pPr algn="just">
              <a:lnSpc>
                <a:spcPct val="110000"/>
              </a:lnSpc>
            </a:pPr>
            <a:r>
              <a:rPr lang="en-US" sz="2000" dirty="0"/>
              <a:t>Note that this pulse generated due to an incoming signal and all signal may not produce pulses in axon unless it crosses a threshold value.</a:t>
            </a:r>
          </a:p>
          <a:p>
            <a:pPr algn="just">
              <a:lnSpc>
                <a:spcPct val="110000"/>
              </a:lnSpc>
            </a:pPr>
            <a:r>
              <a:rPr lang="en-US" sz="2000" dirty="0"/>
              <a:t> Also, note that an action signal in </a:t>
            </a:r>
            <a:r>
              <a:rPr lang="en-US" sz="2000" b="1" dirty="0"/>
              <a:t>axon</a:t>
            </a:r>
            <a:r>
              <a:rPr lang="en-US" sz="2000" dirty="0"/>
              <a:t> of a neuron is commutative signals arrive at dendrites which summed up at </a:t>
            </a:r>
            <a:r>
              <a:rPr lang="en-US" sz="2000" b="1" dirty="0"/>
              <a:t>soma</a:t>
            </a:r>
            <a:r>
              <a:rPr lang="en-US" sz="2000" dirty="0"/>
              <a:t>. </a:t>
            </a:r>
            <a:endParaRPr lang="en-US" altLang="en-US" sz="2000" dirty="0">
              <a:latin typeface="Times New Roman" panose="02020603050405020304" pitchFamily="18" charset="0"/>
              <a:cs typeface="Times New Roman" panose="02020603050405020304" pitchFamily="18" charset="0"/>
            </a:endParaRPr>
          </a:p>
        </p:txBody>
      </p:sp>
      <p:sp>
        <p:nvSpPr>
          <p:cNvPr id="40964" name="Footer Placeholder 4"/>
          <p:cNvSpPr>
            <a:spLocks noGrp="1"/>
          </p:cNvSpPr>
          <p:nvPr>
            <p:ph type="ftr" sz="quarter" idx="11"/>
          </p:nvPr>
        </p:nvSpPr>
        <p:spPr bwMode="auto">
          <a:xfrm>
            <a:off x="3124200" y="6356350"/>
            <a:ext cx="461615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GB"/>
              <a:t>&lt;BCSE0103&gt; &lt;Soft Computing&gt;</a:t>
            </a:r>
            <a:endParaRPr lang="en-US" dirty="0"/>
          </a:p>
        </p:txBody>
      </p:sp>
      <p:sp>
        <p:nvSpPr>
          <p:cNvPr id="4096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85584926-ADAB-4E15-A645-1B535923E73A}" type="slidenum">
              <a:rPr lang="en-US" altLang="en-US" smtClean="0"/>
              <a:pPr/>
              <a:t>34</a:t>
            </a:fld>
            <a:endParaRPr lang="en-US" alt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7607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123728" y="277910"/>
            <a:ext cx="7020272" cy="648072"/>
          </a:xfrm>
        </p:spPr>
        <p:txBody>
          <a:bodyPr>
            <a:noAutofit/>
          </a:bodyPr>
          <a:lstStyle/>
          <a:p>
            <a:pPr algn="l"/>
            <a:r>
              <a:rPr lang="en-US" sz="3200" b="1" dirty="0">
                <a:latin typeface="Times New Roman" pitchFamily="18" charset="0"/>
                <a:cs typeface="Times New Roman" pitchFamily="18" charset="0"/>
              </a:rPr>
              <a:t>	</a:t>
            </a:r>
            <a:br>
              <a:rPr lang="en-US" sz="3200" b="1" dirty="0">
                <a:latin typeface="Times New Roman" pitchFamily="18" charset="0"/>
                <a:cs typeface="Times New Roman" pitchFamily="18" charset="0"/>
              </a:rPr>
            </a:br>
            <a:r>
              <a:rPr lang="en-US" sz="3200" b="1" dirty="0">
                <a:latin typeface="Times New Roman" pitchFamily="18" charset="0"/>
                <a:cs typeface="Times New Roman" pitchFamily="18" charset="0"/>
              </a:rPr>
              <a:t>	Brain: Center of the nervous 		system</a:t>
            </a:r>
            <a:endParaRPr lang="en-IN" sz="3200" b="1" dirty="0">
              <a:latin typeface="Times New Roman" pitchFamily="18" charset="0"/>
              <a:cs typeface="Times New Roman" pitchFamily="18" charset="0"/>
            </a:endParaRPr>
          </a:p>
        </p:txBody>
      </p:sp>
      <p:graphicFrame>
        <p:nvGraphicFramePr>
          <p:cNvPr id="7" name="Table 7">
            <a:extLst>
              <a:ext uri="{FF2B5EF4-FFF2-40B4-BE49-F238E27FC236}">
                <a16:creationId xmlns:a16="http://schemas.microsoft.com/office/drawing/2014/main" id="{5289591C-83E9-4972-BD96-646B49B0AC8B}"/>
              </a:ext>
            </a:extLst>
          </p:cNvPr>
          <p:cNvGraphicFramePr>
            <a:graphicFrameLocks noGrp="1"/>
          </p:cNvGraphicFramePr>
          <p:nvPr>
            <p:ph idx="1"/>
            <p:extLst>
              <p:ext uri="{D42A27DB-BD31-4B8C-83A1-F6EECF244321}">
                <p14:modId xmlns:p14="http://schemas.microsoft.com/office/powerpoint/2010/main" val="1365915257"/>
              </p:ext>
            </p:extLst>
          </p:nvPr>
        </p:nvGraphicFramePr>
        <p:xfrm>
          <a:off x="457200" y="2081020"/>
          <a:ext cx="8229600" cy="31343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11644449"/>
                    </a:ext>
                  </a:extLst>
                </a:gridCol>
                <a:gridCol w="4114800">
                  <a:extLst>
                    <a:ext uri="{9D8B030D-6E8A-4147-A177-3AD203B41FA5}">
                      <a16:colId xmlns:a16="http://schemas.microsoft.com/office/drawing/2014/main" val="2493182504"/>
                    </a:ext>
                  </a:extLst>
                </a:gridCol>
              </a:tblGrid>
              <a:tr h="370840">
                <a:tc>
                  <a:txBody>
                    <a:bodyPr/>
                    <a:lstStyle/>
                    <a:p>
                      <a:r>
                        <a:rPr lang="en-IN" dirty="0"/>
                        <a:t>Brain</a:t>
                      </a:r>
                    </a:p>
                  </a:txBody>
                  <a:tcPr/>
                </a:tc>
                <a:tc>
                  <a:txBody>
                    <a:bodyPr/>
                    <a:lstStyle/>
                    <a:p>
                      <a:r>
                        <a:rPr lang="en-IN" dirty="0"/>
                        <a:t>Computer</a:t>
                      </a:r>
                    </a:p>
                  </a:txBody>
                  <a:tcPr/>
                </a:tc>
                <a:extLst>
                  <a:ext uri="{0D108BD9-81ED-4DB2-BD59-A6C34878D82A}">
                    <a16:rowId xmlns:a16="http://schemas.microsoft.com/office/drawing/2014/main" val="4061509496"/>
                  </a:ext>
                </a:extLst>
              </a:tr>
              <a:tr h="370840">
                <a:tc>
                  <a:txBody>
                    <a:bodyPr/>
                    <a:lstStyle/>
                    <a:p>
                      <a:r>
                        <a:rPr lang="en-IN" dirty="0"/>
                        <a:t>1. Analogue</a:t>
                      </a:r>
                    </a:p>
                  </a:txBody>
                  <a:tcPr/>
                </a:tc>
                <a:tc>
                  <a:txBody>
                    <a:bodyPr/>
                    <a:lstStyle/>
                    <a:p>
                      <a:r>
                        <a:rPr lang="en-IN" dirty="0"/>
                        <a:t>1.Digital</a:t>
                      </a:r>
                    </a:p>
                  </a:txBody>
                  <a:tcPr/>
                </a:tc>
                <a:extLst>
                  <a:ext uri="{0D108BD9-81ED-4DB2-BD59-A6C34878D82A}">
                    <a16:rowId xmlns:a16="http://schemas.microsoft.com/office/drawing/2014/main" val="687422527"/>
                  </a:ext>
                </a:extLst>
              </a:tr>
              <a:tr h="370840">
                <a:tc>
                  <a:txBody>
                    <a:bodyPr/>
                    <a:lstStyle/>
                    <a:p>
                      <a:r>
                        <a:rPr lang="en-IN" dirty="0"/>
                        <a:t>2. uses content addressable memory</a:t>
                      </a:r>
                    </a:p>
                  </a:txBody>
                  <a:tcPr/>
                </a:tc>
                <a:tc>
                  <a:txBody>
                    <a:bodyPr/>
                    <a:lstStyle/>
                    <a:p>
                      <a:r>
                        <a:rPr lang="en-IN" dirty="0"/>
                        <a:t>2.Uses byte addressable memory</a:t>
                      </a:r>
                    </a:p>
                  </a:txBody>
                  <a:tcPr/>
                </a:tc>
                <a:extLst>
                  <a:ext uri="{0D108BD9-81ED-4DB2-BD59-A6C34878D82A}">
                    <a16:rowId xmlns:a16="http://schemas.microsoft.com/office/drawing/2014/main" val="2849600573"/>
                  </a:ext>
                </a:extLst>
              </a:tr>
              <a:tr h="370840">
                <a:tc>
                  <a:txBody>
                    <a:bodyPr/>
                    <a:lstStyle/>
                    <a:p>
                      <a:r>
                        <a:rPr lang="en-IN" dirty="0"/>
                        <a:t>3. Massive parallel mechanism</a:t>
                      </a:r>
                    </a:p>
                  </a:txBody>
                  <a:tcPr/>
                </a:tc>
                <a:tc>
                  <a:txBody>
                    <a:bodyPr/>
                    <a:lstStyle/>
                    <a:p>
                      <a:r>
                        <a:rPr lang="en-IN" dirty="0"/>
                        <a:t>3. Serial and modular approach</a:t>
                      </a:r>
                    </a:p>
                  </a:txBody>
                  <a:tcPr/>
                </a:tc>
                <a:extLst>
                  <a:ext uri="{0D108BD9-81ED-4DB2-BD59-A6C34878D82A}">
                    <a16:rowId xmlns:a16="http://schemas.microsoft.com/office/drawing/2014/main" val="745566832"/>
                  </a:ext>
                </a:extLst>
              </a:tr>
              <a:tr h="370840">
                <a:tc>
                  <a:txBody>
                    <a:bodyPr/>
                    <a:lstStyle/>
                    <a:p>
                      <a:r>
                        <a:rPr lang="en-IN" dirty="0"/>
                        <a:t>4. Processing speed is not fixed; no system clock</a:t>
                      </a:r>
                    </a:p>
                  </a:txBody>
                  <a:tcPr/>
                </a:tc>
                <a:tc>
                  <a:txBody>
                    <a:bodyPr/>
                    <a:lstStyle/>
                    <a:p>
                      <a:r>
                        <a:rPr lang="en-IN" dirty="0"/>
                        <a:t>4. Processing speed is fixed</a:t>
                      </a:r>
                    </a:p>
                  </a:txBody>
                  <a:tcPr/>
                </a:tc>
                <a:extLst>
                  <a:ext uri="{0D108BD9-81ED-4DB2-BD59-A6C34878D82A}">
                    <a16:rowId xmlns:a16="http://schemas.microsoft.com/office/drawing/2014/main" val="392211319"/>
                  </a:ext>
                </a:extLst>
              </a:tr>
              <a:tr h="370840">
                <a:tc>
                  <a:txBody>
                    <a:bodyPr/>
                    <a:lstStyle/>
                    <a:p>
                      <a:r>
                        <a:rPr lang="en-IN" dirty="0"/>
                        <a:t>5.Synapses are far more complex than logic gates</a:t>
                      </a:r>
                    </a:p>
                  </a:txBody>
                  <a:tcPr/>
                </a:tc>
                <a:tc>
                  <a:txBody>
                    <a:bodyPr/>
                    <a:lstStyle/>
                    <a:p>
                      <a:r>
                        <a:rPr lang="en-IN" dirty="0"/>
                        <a:t>5. Easier than the architecture of Brain</a:t>
                      </a:r>
                    </a:p>
                  </a:txBody>
                  <a:tcPr/>
                </a:tc>
                <a:extLst>
                  <a:ext uri="{0D108BD9-81ED-4DB2-BD59-A6C34878D82A}">
                    <a16:rowId xmlns:a16="http://schemas.microsoft.com/office/drawing/2014/main" val="3100933008"/>
                  </a:ext>
                </a:extLst>
              </a:tr>
              <a:tr h="370840">
                <a:tc>
                  <a:txBody>
                    <a:bodyPr/>
                    <a:lstStyle/>
                    <a:p>
                      <a:r>
                        <a:rPr lang="en-IN" dirty="0"/>
                        <a:t>6. Much bigger than any computer</a:t>
                      </a:r>
                    </a:p>
                  </a:txBody>
                  <a:tcPr/>
                </a:tc>
                <a:tc>
                  <a:txBody>
                    <a:bodyPr/>
                    <a:lstStyle/>
                    <a:p>
                      <a:r>
                        <a:rPr lang="en-IN" dirty="0"/>
                        <a:t>6. Not so big.</a:t>
                      </a:r>
                    </a:p>
                  </a:txBody>
                  <a:tcPr/>
                </a:tc>
                <a:extLst>
                  <a:ext uri="{0D108BD9-81ED-4DB2-BD59-A6C34878D82A}">
                    <a16:rowId xmlns:a16="http://schemas.microsoft.com/office/drawing/2014/main" val="2593466953"/>
                  </a:ext>
                </a:extLst>
              </a:tr>
            </a:tbl>
          </a:graphicData>
        </a:graphic>
      </p:graphicFrame>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35</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559848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5E0B-6C18-4364-A884-379A49C6CD79}"/>
              </a:ext>
            </a:extLst>
          </p:cNvPr>
          <p:cNvSpPr>
            <a:spLocks noGrp="1"/>
          </p:cNvSpPr>
          <p:nvPr>
            <p:ph type="title"/>
          </p:nvPr>
        </p:nvSpPr>
        <p:spPr>
          <a:xfrm>
            <a:off x="2195736" y="274638"/>
            <a:ext cx="6491064" cy="1210146"/>
          </a:xfrm>
        </p:spPr>
        <p:txBody>
          <a:bodyPr/>
          <a:lstStyle/>
          <a:p>
            <a:r>
              <a:rPr lang="en-US" sz="4400" b="0" i="0" dirty="0" err="1">
                <a:solidFill>
                  <a:srgbClr val="292929"/>
                </a:solidFill>
                <a:effectLst/>
                <a:latin typeface="medium-content-serif-font"/>
              </a:rPr>
              <a:t>MuCulloch</a:t>
            </a:r>
            <a:r>
              <a:rPr lang="en-US" sz="4400" b="0" i="0" dirty="0">
                <a:solidFill>
                  <a:srgbClr val="292929"/>
                </a:solidFill>
                <a:effectLst/>
                <a:latin typeface="medium-content-serif-font"/>
              </a:rPr>
              <a:t> Pit Neuron</a:t>
            </a:r>
            <a:endParaRPr lang="en-IN" dirty="0"/>
          </a:p>
        </p:txBody>
      </p:sp>
      <p:sp>
        <p:nvSpPr>
          <p:cNvPr id="3" name="Content Placeholder 2">
            <a:extLst>
              <a:ext uri="{FF2B5EF4-FFF2-40B4-BE49-F238E27FC236}">
                <a16:creationId xmlns:a16="http://schemas.microsoft.com/office/drawing/2014/main" id="{44DC43C9-2BE7-4813-9FDA-0A7B6B93CBD9}"/>
              </a:ext>
            </a:extLst>
          </p:cNvPr>
          <p:cNvSpPr>
            <a:spLocks noGrp="1"/>
          </p:cNvSpPr>
          <p:nvPr>
            <p:ph idx="1"/>
          </p:nvPr>
        </p:nvSpPr>
        <p:spPr/>
        <p:txBody>
          <a:bodyPr>
            <a:normAutofit/>
          </a:bodyPr>
          <a:lstStyle/>
          <a:p>
            <a:endParaRPr lang="en-US" sz="2400" b="0" i="0" dirty="0">
              <a:solidFill>
                <a:srgbClr val="292929"/>
              </a:solidFill>
              <a:effectLst/>
              <a:latin typeface="medium-content-serif-font"/>
            </a:endParaRPr>
          </a:p>
          <a:p>
            <a:r>
              <a:rPr lang="en-US" sz="2400" b="0" i="0" dirty="0">
                <a:solidFill>
                  <a:srgbClr val="292929"/>
                </a:solidFill>
                <a:effectLst/>
                <a:latin typeface="medium-content-serif-font"/>
              </a:rPr>
              <a:t>The first computational model of a neuron was proposed by Warren </a:t>
            </a:r>
            <a:r>
              <a:rPr lang="en-US" sz="2400" b="0" i="0" dirty="0" err="1">
                <a:solidFill>
                  <a:srgbClr val="292929"/>
                </a:solidFill>
                <a:effectLst/>
                <a:latin typeface="medium-content-serif-font"/>
              </a:rPr>
              <a:t>MuCulloch</a:t>
            </a:r>
            <a:r>
              <a:rPr lang="en-US" sz="2400" b="0" i="0" dirty="0">
                <a:solidFill>
                  <a:srgbClr val="292929"/>
                </a:solidFill>
                <a:effectLst/>
                <a:latin typeface="medium-content-serif-font"/>
              </a:rPr>
              <a:t> (neuroscientist) and Walter Pitts (logician) in 1943.</a:t>
            </a:r>
          </a:p>
          <a:p>
            <a:r>
              <a:rPr lang="en-US" sz="2400" b="0" i="0" dirty="0">
                <a:solidFill>
                  <a:srgbClr val="292929"/>
                </a:solidFill>
                <a:effectLst/>
                <a:latin typeface="medium-content-serif-font"/>
              </a:rPr>
              <a:t>It may be divided into 2 parts. The first part, </a:t>
            </a:r>
            <a:r>
              <a:rPr lang="en-US" sz="2400" b="1" i="1" dirty="0">
                <a:solidFill>
                  <a:srgbClr val="292929"/>
                </a:solidFill>
                <a:effectLst/>
                <a:latin typeface="medium-content-serif-font"/>
              </a:rPr>
              <a:t>g </a:t>
            </a:r>
            <a:r>
              <a:rPr lang="en-US" sz="2400" b="0" i="0" dirty="0">
                <a:solidFill>
                  <a:srgbClr val="292929"/>
                </a:solidFill>
                <a:effectLst/>
                <a:latin typeface="medium-content-serif-font"/>
              </a:rPr>
              <a:t>takes an input (ahem dendrite ahem), performs an aggregation and based on the aggregated value the second part, </a:t>
            </a:r>
            <a:r>
              <a:rPr lang="en-US" sz="2400" b="1" i="1" dirty="0">
                <a:solidFill>
                  <a:srgbClr val="292929"/>
                </a:solidFill>
                <a:effectLst/>
                <a:latin typeface="medium-content-serif-font"/>
              </a:rPr>
              <a:t>f</a:t>
            </a:r>
            <a:r>
              <a:rPr lang="en-US" sz="2400" b="0" i="0" dirty="0">
                <a:solidFill>
                  <a:srgbClr val="292929"/>
                </a:solidFill>
                <a:effectLst/>
                <a:latin typeface="medium-content-serif-font"/>
              </a:rPr>
              <a:t> makes a decision.</a:t>
            </a:r>
            <a:endParaRPr lang="en-IN" sz="2400" dirty="0"/>
          </a:p>
        </p:txBody>
      </p:sp>
      <p:sp>
        <p:nvSpPr>
          <p:cNvPr id="4" name="Footer Placeholder 3">
            <a:extLst>
              <a:ext uri="{FF2B5EF4-FFF2-40B4-BE49-F238E27FC236}">
                <a16:creationId xmlns:a16="http://schemas.microsoft.com/office/drawing/2014/main" id="{A92F466C-74EE-40D0-B50B-867CFB572530}"/>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1C6B7319-FE09-4E31-BB5B-020CB2B512BF}"/>
              </a:ext>
            </a:extLst>
          </p:cNvPr>
          <p:cNvSpPr>
            <a:spLocks noGrp="1"/>
          </p:cNvSpPr>
          <p:nvPr>
            <p:ph type="sldNum" sz="quarter" idx="12"/>
          </p:nvPr>
        </p:nvSpPr>
        <p:spPr/>
        <p:txBody>
          <a:bodyPr/>
          <a:lstStyle/>
          <a:p>
            <a:fld id="{BB055922-87EB-483D-8474-2C9330A0D922}" type="slidenum">
              <a:rPr lang="en-US" smtClean="0"/>
              <a:t>36</a:t>
            </a:fld>
            <a:endParaRPr lang="en-US"/>
          </a:p>
        </p:txBody>
      </p:sp>
      <p:pic>
        <p:nvPicPr>
          <p:cNvPr id="1028" name="Picture 4" descr="Image for post">
            <a:extLst>
              <a:ext uri="{FF2B5EF4-FFF2-40B4-BE49-F238E27FC236}">
                <a16:creationId xmlns:a16="http://schemas.microsoft.com/office/drawing/2014/main" id="{C3DB9877-1504-4D31-A382-BA62F17C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993258"/>
            <a:ext cx="5040560" cy="2157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470929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a:xfrm>
            <a:off x="323528" y="1124744"/>
            <a:ext cx="8568952" cy="5105400"/>
          </a:xfrm>
        </p:spPr>
        <p:txBody>
          <a:bodyPr>
            <a:normAutofit/>
          </a:bodyPr>
          <a:lstStyle/>
          <a:p>
            <a:pPr>
              <a:lnSpc>
                <a:spcPct val="80000"/>
              </a:lnSpc>
            </a:pPr>
            <a:endParaRPr lang="en-US" sz="2400" dirty="0"/>
          </a:p>
          <a:p>
            <a:pPr>
              <a:lnSpc>
                <a:spcPct val="80000"/>
              </a:lnSpc>
            </a:pPr>
            <a:endParaRPr lang="en-US" sz="2400" dirty="0"/>
          </a:p>
          <a:p>
            <a:pPr>
              <a:lnSpc>
                <a:spcPct val="80000"/>
              </a:lnSpc>
            </a:pPr>
            <a:r>
              <a:rPr lang="en-US" sz="2400" dirty="0"/>
              <a:t>In fact, the human brain is a highly complex structure viewed as a massive, highly interconnected network of simple processing elements called neurons. </a:t>
            </a:r>
          </a:p>
          <a:p>
            <a:pPr marL="0" indent="0">
              <a:lnSpc>
                <a:spcPct val="80000"/>
              </a:lnSpc>
              <a:buNone/>
            </a:pPr>
            <a:endParaRPr lang="en-US" sz="2400" dirty="0"/>
          </a:p>
          <a:p>
            <a:pPr>
              <a:lnSpc>
                <a:spcPct val="80000"/>
              </a:lnSpc>
            </a:pPr>
            <a:r>
              <a:rPr lang="en-US" sz="2400" dirty="0"/>
              <a:t>Artificial neural networks (ANNs) or simply we refer it as neural network (NNs), which are simplified models (i.e. imitations) of the biological nervous system, and obviously, therefore, have been motivated by the kind of computing performed by the human brain. </a:t>
            </a:r>
          </a:p>
          <a:p>
            <a:pPr marL="0" indent="0">
              <a:lnSpc>
                <a:spcPct val="80000"/>
              </a:lnSpc>
              <a:buNone/>
            </a:pPr>
            <a:endParaRPr lang="en-US" sz="2400" dirty="0"/>
          </a:p>
          <a:p>
            <a:pPr>
              <a:lnSpc>
                <a:spcPct val="80000"/>
              </a:lnSpc>
            </a:pPr>
            <a:r>
              <a:rPr lang="en-US" sz="2400" dirty="0"/>
              <a:t>The behavior of a </a:t>
            </a:r>
            <a:r>
              <a:rPr lang="en-US" sz="2400" dirty="0" err="1"/>
              <a:t>biolgical</a:t>
            </a:r>
            <a:r>
              <a:rPr lang="en-US" sz="2400" dirty="0"/>
              <a:t> neural network can be captured by a simple model called artificial neural network. </a:t>
            </a:r>
            <a:endParaRPr lang="en-US" altLang="en-US" sz="2400" dirty="0">
              <a:latin typeface="Times New Roman" panose="02020603050405020304" pitchFamily="18" charset="0"/>
              <a:cs typeface="Times New Roman" panose="02020603050405020304" pitchFamily="18" charset="0"/>
            </a:endParaRPr>
          </a:p>
        </p:txBody>
      </p:sp>
      <p:sp>
        <p:nvSpPr>
          <p:cNvPr id="30723" name="Footer Placeholder 4"/>
          <p:cNvSpPr>
            <a:spLocks noGrp="1"/>
          </p:cNvSpPr>
          <p:nvPr>
            <p:ph type="ftr" sz="quarter" idx="11"/>
          </p:nvPr>
        </p:nvSpPr>
        <p:spPr bwMode="auto">
          <a:xfrm>
            <a:off x="3124200" y="6356350"/>
            <a:ext cx="432812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GB"/>
              <a:t>&lt;BCSE0103&gt; &lt;Soft Computing&gt;</a:t>
            </a:r>
            <a:endParaRPr lang="en-US" dirty="0"/>
          </a:p>
        </p:txBody>
      </p:sp>
      <p:sp>
        <p:nvSpPr>
          <p:cNvPr id="3072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BE447D2B-AA4C-4D6B-9137-8F8D87DB6756}" type="slidenum">
              <a:rPr lang="en-US" altLang="en-US" smtClean="0"/>
              <a:pPr/>
              <a:t>37</a:t>
            </a:fld>
            <a:endParaRPr lang="en-US" altLang="en-US"/>
          </a:p>
        </p:txBody>
      </p:sp>
      <p:sp>
        <p:nvSpPr>
          <p:cNvPr id="2" name="TextBox 1"/>
          <p:cNvSpPr txBox="1"/>
          <p:nvPr/>
        </p:nvSpPr>
        <p:spPr>
          <a:xfrm>
            <a:off x="1979712" y="341207"/>
            <a:ext cx="6275040" cy="584775"/>
          </a:xfrm>
          <a:prstGeom prst="rect">
            <a:avLst/>
          </a:prstGeom>
          <a:noFill/>
        </p:spPr>
        <p:txBody>
          <a:bodyPr wrap="square" rtlCol="0">
            <a:spAutoFit/>
          </a:bodyPr>
          <a:lstStyle/>
          <a:p>
            <a:r>
              <a:rPr lang="en-IN" sz="3200" b="1" dirty="0">
                <a:latin typeface="Times New Roman" pitchFamily="18" charset="0"/>
                <a:ea typeface="+mj-ea"/>
                <a:cs typeface="Times New Roman" pitchFamily="18" charset="0"/>
              </a:rPr>
              <a:t>	Artificial neural network</a:t>
            </a:r>
            <a:endParaRPr lang="en-US" sz="3200" b="1" dirty="0">
              <a:latin typeface="Times New Roman" pitchFamily="18" charset="0"/>
              <a:ea typeface="+mj-ea"/>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97226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195736" y="468665"/>
            <a:ext cx="6419056" cy="648072"/>
          </a:xfrm>
        </p:spPr>
        <p:txBody>
          <a:bodyPr>
            <a:normAutofit fontScale="90000"/>
          </a:bodyPr>
          <a:lstStyle/>
          <a:p>
            <a:pPr algn="l"/>
            <a:r>
              <a:rPr lang="en-US" sz="4000" b="1" dirty="0">
                <a:latin typeface="Times New Roman" pitchFamily="18" charset="0"/>
                <a:cs typeface="Times New Roman" pitchFamily="18" charset="0"/>
              </a:rPr>
              <a:t>	Task of a Neuron</a:t>
            </a:r>
            <a:br>
              <a:rPr lang="en-US" b="1" dirty="0">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C8C13770-91AA-4D5F-BD4B-A746AFB3B17D}"/>
              </a:ext>
            </a:extLst>
          </p:cNvPr>
          <p:cNvSpPr>
            <a:spLocks noGrp="1"/>
          </p:cNvSpPr>
          <p:nvPr>
            <p:ph idx="1"/>
          </p:nvPr>
        </p:nvSpPr>
        <p:spPr>
          <a:xfrm>
            <a:off x="385192" y="1116737"/>
            <a:ext cx="8301608" cy="4760535"/>
          </a:xfrm>
        </p:spPr>
        <p:txBody>
          <a:bodyPr>
            <a:normAutofit fontScale="92500" lnSpcReduction="10000"/>
          </a:bodyPr>
          <a:lstStyle/>
          <a:p>
            <a:pPr marL="0" indent="0" algn="just">
              <a:buNone/>
            </a:pPr>
            <a:endParaRPr lang="en-US" sz="2400" dirty="0"/>
          </a:p>
          <a:p>
            <a:pPr marL="0" indent="0" algn="just">
              <a:buNone/>
            </a:pPr>
            <a:endParaRPr lang="en-US" sz="2400" dirty="0"/>
          </a:p>
          <a:p>
            <a:pPr marL="0" indent="0" algn="just">
              <a:buNone/>
            </a:pPr>
            <a:r>
              <a:rPr lang="en-US" sz="2400" dirty="0"/>
              <a:t>We may note that a neutron is a part of an interconnected network of nervous system and serves the following. </a:t>
            </a:r>
          </a:p>
          <a:p>
            <a:pPr algn="just"/>
            <a:r>
              <a:rPr lang="en-US" sz="2400" dirty="0"/>
              <a:t>Compute input signals </a:t>
            </a:r>
          </a:p>
          <a:p>
            <a:pPr algn="just"/>
            <a:r>
              <a:rPr lang="en-US" sz="2400" dirty="0"/>
              <a:t>Transportation of signals (at a very high speed) </a:t>
            </a:r>
          </a:p>
          <a:p>
            <a:pPr algn="just"/>
            <a:r>
              <a:rPr lang="en-US" sz="2400" dirty="0"/>
              <a:t>Storage of information </a:t>
            </a:r>
          </a:p>
          <a:p>
            <a:pPr algn="just"/>
            <a:r>
              <a:rPr lang="en-US" sz="2400" dirty="0"/>
              <a:t>Perception, automatic training and learning </a:t>
            </a:r>
          </a:p>
          <a:p>
            <a:pPr marL="0" indent="0" algn="just">
              <a:buNone/>
            </a:pPr>
            <a:r>
              <a:rPr lang="en-US" sz="2400" dirty="0"/>
              <a:t>We also can see the analogy between the biological neuron and artificial neuron. Truly, every component of the model (i.e. artificial neuron) bears a direct analogy to that of a biological neuron. It is this model which forms the basis of neural network (i.e. artificial neural network). </a:t>
            </a:r>
            <a:endParaRPr lang="en-IN" sz="2400" dirty="0"/>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38</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52237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D172-F436-49A2-99E3-CD86A1DA0472}"/>
              </a:ext>
            </a:extLst>
          </p:cNvPr>
          <p:cNvSpPr>
            <a:spLocks noGrp="1"/>
          </p:cNvSpPr>
          <p:nvPr>
            <p:ph type="title"/>
          </p:nvPr>
        </p:nvSpPr>
        <p:spPr>
          <a:xfrm>
            <a:off x="2255199" y="362388"/>
            <a:ext cx="6419056" cy="648072"/>
          </a:xfrm>
        </p:spPr>
        <p:txBody>
          <a:bodyPr>
            <a:normAutofit fontScale="90000"/>
          </a:bodyPr>
          <a:lstStyle/>
          <a:p>
            <a:br>
              <a:rPr lang="en-IN" sz="4400" b="1" dirty="0">
                <a:latin typeface="Times New Roman" pitchFamily="18" charset="0"/>
                <a:ea typeface="+mj-ea"/>
                <a:cs typeface="Times New Roman" pitchFamily="18" charset="0"/>
              </a:rPr>
            </a:br>
            <a:r>
              <a:rPr lang="en-IN" sz="4400" b="1" dirty="0">
                <a:latin typeface="Times New Roman" pitchFamily="18" charset="0"/>
                <a:ea typeface="+mj-ea"/>
                <a:cs typeface="Times New Roman" pitchFamily="18" charset="0"/>
              </a:rPr>
              <a:t>Artificial neural network</a:t>
            </a:r>
            <a:br>
              <a:rPr lang="en-US" sz="4400" b="1" dirty="0">
                <a:latin typeface="Times New Roman" pitchFamily="18" charset="0"/>
                <a:ea typeface="+mj-ea"/>
                <a:cs typeface="Times New Roman" pitchFamily="18" charset="0"/>
              </a:rPr>
            </a:br>
            <a:endParaRPr lang="en-IN" dirty="0">
              <a:solidFill>
                <a:srgbClr val="FF0000"/>
              </a:solidFill>
            </a:endParaRPr>
          </a:p>
        </p:txBody>
      </p:sp>
      <p:sp>
        <p:nvSpPr>
          <p:cNvPr id="3" name="Content Placeholder 2">
            <a:extLst>
              <a:ext uri="{FF2B5EF4-FFF2-40B4-BE49-F238E27FC236}">
                <a16:creationId xmlns:a16="http://schemas.microsoft.com/office/drawing/2014/main" id="{C8C13770-91AA-4D5F-BD4B-A746AFB3B17D}"/>
              </a:ext>
            </a:extLst>
          </p:cNvPr>
          <p:cNvSpPr>
            <a:spLocks noGrp="1"/>
          </p:cNvSpPr>
          <p:nvPr>
            <p:ph idx="1"/>
          </p:nvPr>
        </p:nvSpPr>
        <p:spPr>
          <a:xfrm>
            <a:off x="-4873365" y="-411546"/>
            <a:ext cx="19715721" cy="9911513"/>
          </a:xfrm>
        </p:spPr>
        <p:txBody>
          <a:bodyPr>
            <a:normAutofit/>
          </a:bodyPr>
          <a:lstStyle/>
          <a:p>
            <a:pPr marL="0" indent="0">
              <a:buNone/>
            </a:pPr>
            <a:br>
              <a:rPr lang="en-US"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1EE8058-A558-482D-8315-25EBE2DD7F30}"/>
              </a:ext>
            </a:extLst>
          </p:cNvPr>
          <p:cNvSpPr>
            <a:spLocks noGrp="1"/>
          </p:cNvSpPr>
          <p:nvPr>
            <p:ph type="ftr" sz="quarter" idx="11"/>
          </p:nvPr>
        </p:nvSpPr>
        <p:spPr>
          <a:xfrm>
            <a:off x="3124200" y="6356350"/>
            <a:ext cx="3752056"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51EE16B8-29CF-4095-9A9B-B37F5592D750}"/>
              </a:ext>
            </a:extLst>
          </p:cNvPr>
          <p:cNvSpPr>
            <a:spLocks noGrp="1"/>
          </p:cNvSpPr>
          <p:nvPr>
            <p:ph type="sldNum" sz="quarter" idx="12"/>
          </p:nvPr>
        </p:nvSpPr>
        <p:spPr/>
        <p:txBody>
          <a:bodyPr/>
          <a:lstStyle/>
          <a:p>
            <a:fld id="{BB055922-87EB-483D-8474-2C9330A0D922}" type="slidenum">
              <a:rPr lang="en-US" smtClean="0"/>
              <a:t>39</a:t>
            </a:fld>
            <a:endParaRPr lang="en-US"/>
          </a:p>
        </p:txBody>
      </p:sp>
      <p:sp>
        <p:nvSpPr>
          <p:cNvPr id="7" name="Rectangle 1"/>
          <p:cNvSpPr>
            <a:spLocks noChangeArrowheads="1"/>
          </p:cNvSpPr>
          <p:nvPr/>
        </p:nvSpPr>
        <p:spPr bwMode="auto">
          <a:xfrm>
            <a:off x="0" y="-138499"/>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See the source image">
            <a:extLst>
              <a:ext uri="{FF2B5EF4-FFF2-40B4-BE49-F238E27FC236}">
                <a16:creationId xmlns:a16="http://schemas.microsoft.com/office/drawing/2014/main" id="{A01B9140-CC76-4482-86DB-75FC250D5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92831"/>
            <a:ext cx="6624736" cy="34790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33351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a:t>	BCSE0103: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4</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a:xfrm>
            <a:off x="457200" y="1600200"/>
            <a:ext cx="8507288" cy="4525963"/>
          </a:xfrm>
        </p:spPr>
        <p:txBody>
          <a:bodyPr>
            <a:noAutofit/>
          </a:bodyPr>
          <a:lstStyle/>
          <a:p>
            <a:pPr marL="0" indent="0">
              <a:buNone/>
            </a:pPr>
            <a:r>
              <a:rPr lang="en-US" sz="1700" b="1" dirty="0"/>
              <a:t>Reference Books:</a:t>
            </a:r>
            <a:endParaRPr lang="en-IN" sz="1700" dirty="0"/>
          </a:p>
          <a:p>
            <a:pPr lvl="0"/>
            <a:r>
              <a:rPr lang="en-US" sz="1700" dirty="0"/>
              <a:t>Timothy J Ross ,"Fuzzy Logic with Engineering Applications", 3</a:t>
            </a:r>
            <a:r>
              <a:rPr lang="en-US" sz="1700" baseline="30000" dirty="0"/>
              <a:t>rd</a:t>
            </a:r>
            <a:r>
              <a:rPr lang="en-US" sz="1700" dirty="0"/>
              <a:t> Edition, John Wiley and Sons,2016.</a:t>
            </a:r>
            <a:endParaRPr lang="en-IN" sz="1700" dirty="0"/>
          </a:p>
          <a:p>
            <a:pPr lvl="0"/>
            <a:r>
              <a:rPr lang="en-US" sz="1700" dirty="0"/>
              <a:t>David E. Goldberg ,"Genetic Algorithm in Search Optimization and Machine Learning "Adission-Wesley,2009.</a:t>
            </a:r>
            <a:endParaRPr lang="en-IN" sz="1700" dirty="0"/>
          </a:p>
          <a:p>
            <a:pPr lvl="0"/>
            <a:r>
              <a:rPr lang="en-US" sz="1700" dirty="0" err="1"/>
              <a:t>Karray</a:t>
            </a:r>
            <a:r>
              <a:rPr lang="en-US" sz="1700" dirty="0"/>
              <a:t>, “Soft Computing and Intelligent Systems Design: Theory, Tools and Applications”, 1</a:t>
            </a:r>
            <a:r>
              <a:rPr lang="en-US" sz="1700" baseline="30000" dirty="0"/>
              <a:t>st</a:t>
            </a:r>
            <a:r>
              <a:rPr lang="en-US" sz="1700" dirty="0"/>
              <a:t> Edition, Pearson Education,2009.</a:t>
            </a:r>
            <a:endParaRPr lang="en-IN" sz="1700" dirty="0"/>
          </a:p>
          <a:p>
            <a:pPr marL="0" indent="0">
              <a:buNone/>
            </a:pPr>
            <a:r>
              <a:rPr lang="en-US" sz="1700" b="1" dirty="0"/>
              <a:t> Outcome:</a:t>
            </a:r>
            <a:r>
              <a:rPr lang="en-US" sz="1700" dirty="0"/>
              <a:t> After completion of course, student will be able to:</a:t>
            </a:r>
            <a:endParaRPr lang="en-IN" sz="1700" dirty="0"/>
          </a:p>
          <a:p>
            <a:pPr lvl="0"/>
            <a:r>
              <a:rPr lang="en-US" sz="1700" dirty="0"/>
              <a:t>CO1: Understand basics of Soft Computing including Artificial Neural Networks, Fuzzy Logic and Genetic Algorithms.</a:t>
            </a:r>
            <a:endParaRPr lang="en-IN" sz="1700" dirty="0"/>
          </a:p>
          <a:p>
            <a:pPr lvl="0"/>
            <a:r>
              <a:rPr lang="en-US" sz="1700" dirty="0"/>
              <a:t>CO2: Demonstrate the ability to develop some familiarity with current research problems and research methods in Soft Computing by working on a research or design project.</a:t>
            </a:r>
            <a:endParaRPr lang="en-IN" sz="1700" dirty="0"/>
          </a:p>
          <a:p>
            <a:pPr lvl="0"/>
            <a:r>
              <a:rPr lang="en-US" sz="1700" dirty="0"/>
              <a:t>CO3: Understand about the fundamental theory and concepts of neural networks, neuro modeling, several neural networks paradigms and its applications.</a:t>
            </a:r>
            <a:endParaRPr lang="en-IN" sz="1700" dirty="0"/>
          </a:p>
          <a:p>
            <a:pPr lvl="0"/>
            <a:r>
              <a:rPr lang="en-US" sz="1700" dirty="0"/>
              <a:t>CO4: Design and implement the concepts of knowledge using fuzzy inference systems and other machine intelligence applications.</a:t>
            </a:r>
            <a:endParaRPr lang="en-IN" sz="1700" dirty="0"/>
          </a:p>
          <a:p>
            <a:pPr lvl="0"/>
            <a:r>
              <a:rPr lang="en-US" sz="1700" dirty="0"/>
              <a:t>CO5: Identify an evolutionary computing paradigm known as genetic algorithms and its applications to engineering optimization problems.</a:t>
            </a:r>
            <a:endParaRPr lang="en-IN" sz="1700" dirty="0"/>
          </a:p>
        </p:txBody>
      </p:sp>
    </p:spTree>
    <p:extLst>
      <p:ext uri="{BB962C8B-B14F-4D97-AF65-F5344CB8AC3E}">
        <p14:creationId xmlns:p14="http://schemas.microsoft.com/office/powerpoint/2010/main" val="3808612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188963"/>
            <a:ext cx="6923112" cy="1296144"/>
          </a:xfrm>
        </p:spPr>
        <p:txBody>
          <a:bodyPr>
            <a:normAutofit fontScale="90000"/>
          </a:bodyPr>
          <a:lstStyle/>
          <a:p>
            <a:r>
              <a:rPr lang="en-IN" sz="4400" b="1" dirty="0">
                <a:latin typeface="Times New Roman" pitchFamily="18" charset="0"/>
                <a:ea typeface="+mj-ea"/>
                <a:cs typeface="Times New Roman" pitchFamily="18" charset="0"/>
              </a:rPr>
              <a:t>	Artificial neural network</a:t>
            </a:r>
            <a:br>
              <a:rPr lang="en-US" b="1" dirty="0">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p:txBody>
          <a:bodyPr>
            <a:normAutofit fontScale="70000" lnSpcReduction="20000"/>
          </a:bodyPr>
          <a:lstStyle/>
          <a:p>
            <a:endParaRPr lang="en-US" dirty="0"/>
          </a:p>
          <a:p>
            <a:r>
              <a:rPr lang="en-US" dirty="0"/>
              <a:t>Here, x</a:t>
            </a:r>
            <a:r>
              <a:rPr lang="en-US" baseline="-25000" dirty="0"/>
              <a:t>1</a:t>
            </a:r>
            <a:r>
              <a:rPr lang="en-US" dirty="0"/>
              <a:t>, x</a:t>
            </a:r>
            <a:r>
              <a:rPr lang="en-US" baseline="-25000" dirty="0"/>
              <a:t>2, </a:t>
            </a:r>
            <a:r>
              <a:rPr lang="en-US" dirty="0"/>
              <a:t>· · · , </a:t>
            </a:r>
            <a:r>
              <a:rPr lang="en-US" dirty="0" err="1"/>
              <a:t>x</a:t>
            </a:r>
            <a:r>
              <a:rPr lang="en-US" baseline="-25000" dirty="0" err="1"/>
              <a:t>n</a:t>
            </a:r>
            <a:r>
              <a:rPr lang="en-US" dirty="0"/>
              <a:t> are the n inputs to the artificial neuron. w</a:t>
            </a:r>
            <a:r>
              <a:rPr lang="en-US" baseline="-25000" dirty="0"/>
              <a:t>1</a:t>
            </a:r>
            <a:r>
              <a:rPr lang="en-US" dirty="0"/>
              <a:t>, w</a:t>
            </a:r>
            <a:r>
              <a:rPr lang="en-US" baseline="-25000" dirty="0"/>
              <a:t>2</a:t>
            </a:r>
            <a:r>
              <a:rPr lang="en-US" dirty="0"/>
              <a:t>, · · · , </a:t>
            </a:r>
            <a:r>
              <a:rPr lang="en-US" dirty="0" err="1"/>
              <a:t>w</a:t>
            </a:r>
            <a:r>
              <a:rPr lang="en-US" baseline="-25000" dirty="0" err="1"/>
              <a:t>n</a:t>
            </a:r>
            <a:r>
              <a:rPr lang="en-US" dirty="0"/>
              <a:t> are weights attached to the input links. </a:t>
            </a:r>
          </a:p>
          <a:p>
            <a:r>
              <a:rPr lang="en-US" dirty="0"/>
              <a:t>Note that, a biological neuron receives all inputs through the dendrites, sums them and produces an output if the sum is greater than a threshold value. </a:t>
            </a:r>
          </a:p>
          <a:p>
            <a:r>
              <a:rPr lang="en-US" dirty="0"/>
              <a:t>The input signals are passed on to the cell body through the synapse, which may accelerate or retard an arriving signal. </a:t>
            </a:r>
          </a:p>
          <a:p>
            <a:r>
              <a:rPr lang="en-US" dirty="0"/>
              <a:t>It is this acceleration or retardation of the input signals that is modeled by the weights. </a:t>
            </a:r>
          </a:p>
          <a:p>
            <a:r>
              <a:rPr lang="en-US" dirty="0"/>
              <a:t>An effective synapse, which transmits a stronger signal will have a correspondingly larger weights while a weak synapse will have smaller weights. </a:t>
            </a:r>
          </a:p>
          <a:p>
            <a:r>
              <a:rPr lang="en-US" dirty="0"/>
              <a:t>Thus, weights here are multiplicative factors of the inputs to account for the strength of the synapse.</a:t>
            </a:r>
            <a:endParaRPr lang="en-IN"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40</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086068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9"/>
            <a:ext cx="6923112" cy="1296144"/>
          </a:xfrm>
        </p:spPr>
        <p:txBody>
          <a:bodyPr>
            <a:normAutofit fontScale="90000"/>
          </a:bodyPr>
          <a:lstStyle/>
          <a:p>
            <a:r>
              <a:rPr lang="en-US" b="1" dirty="0">
                <a:latin typeface="Times New Roman" pitchFamily="18" charset="0"/>
                <a:cs typeface="Times New Roman" pitchFamily="18" charset="0"/>
              </a:rPr>
              <a:t>	Artificial Neural Network</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57200" y="1196752"/>
            <a:ext cx="8229600" cy="4525963"/>
          </a:xfrm>
        </p:spPr>
        <p:txBody>
          <a:bodyPr>
            <a:normAutofit/>
          </a:bodyPr>
          <a:lstStyle/>
          <a:p>
            <a:pPr marL="0" indent="0">
              <a:buNone/>
            </a:pPr>
            <a:endParaRPr lang="en-US" sz="2800" dirty="0"/>
          </a:p>
          <a:p>
            <a:pPr marL="0" indent="0">
              <a:buNone/>
            </a:pPr>
            <a:r>
              <a:rPr lang="en-US" sz="2800" dirty="0"/>
              <a:t>Hence, the total input say I received by the soma of the artificial neuron is I = w</a:t>
            </a:r>
            <a:r>
              <a:rPr lang="en-US" sz="2800" baseline="-25000" dirty="0"/>
              <a:t>1</a:t>
            </a:r>
            <a:r>
              <a:rPr lang="en-US" sz="2800" dirty="0"/>
              <a:t>x</a:t>
            </a:r>
            <a:r>
              <a:rPr lang="en-US" sz="2800" baseline="-25000" dirty="0"/>
              <a:t>1</a:t>
            </a:r>
            <a:r>
              <a:rPr lang="en-US" sz="2800" dirty="0"/>
              <a:t> + w</a:t>
            </a:r>
            <a:r>
              <a:rPr lang="en-US" sz="2800" baseline="-25000" dirty="0"/>
              <a:t>2</a:t>
            </a:r>
            <a:r>
              <a:rPr lang="en-US" sz="2800" dirty="0"/>
              <a:t>x</a:t>
            </a:r>
            <a:r>
              <a:rPr lang="en-US" sz="2800" baseline="-25000" dirty="0"/>
              <a:t>2</a:t>
            </a:r>
            <a:r>
              <a:rPr lang="en-US" sz="2800" dirty="0"/>
              <a:t> + · · · + </a:t>
            </a:r>
            <a:r>
              <a:rPr lang="en-US" sz="2800" dirty="0" err="1"/>
              <a:t>w</a:t>
            </a:r>
            <a:r>
              <a:rPr lang="en-US" sz="2800" baseline="-25000" dirty="0" err="1"/>
              <a:t>n</a:t>
            </a:r>
            <a:r>
              <a:rPr lang="en-US" sz="2800" dirty="0" err="1"/>
              <a:t>x</a:t>
            </a:r>
            <a:r>
              <a:rPr lang="en-US" sz="2800" baseline="-25000" dirty="0" err="1"/>
              <a:t>n</a:t>
            </a:r>
            <a:r>
              <a:rPr lang="en-US" sz="2800" dirty="0"/>
              <a:t> = ∑</a:t>
            </a:r>
            <a:r>
              <a:rPr lang="en-US" sz="2800" baseline="30000" dirty="0" err="1"/>
              <a:t>n</a:t>
            </a:r>
            <a:r>
              <a:rPr lang="en-US" sz="2800" baseline="-25000" dirty="0" err="1"/>
              <a:t>i</a:t>
            </a:r>
            <a:r>
              <a:rPr lang="en-US" sz="2800" baseline="-25000" dirty="0"/>
              <a:t>=1</a:t>
            </a:r>
            <a:r>
              <a:rPr lang="en-US" sz="2800" dirty="0"/>
              <a:t> </a:t>
            </a:r>
            <a:r>
              <a:rPr lang="en-US" sz="2800" dirty="0" err="1"/>
              <a:t>w</a:t>
            </a:r>
            <a:r>
              <a:rPr lang="en-US" sz="2800" baseline="-25000" dirty="0" err="1"/>
              <a:t>i</a:t>
            </a:r>
            <a:r>
              <a:rPr lang="en-US" sz="2800" dirty="0" err="1"/>
              <a:t>x</a:t>
            </a:r>
            <a:r>
              <a:rPr lang="en-US" sz="2800" baseline="-25000" dirty="0" err="1"/>
              <a:t>i</a:t>
            </a:r>
            <a:endParaRPr lang="en-US" sz="2800" baseline="-25000" dirty="0"/>
          </a:p>
          <a:p>
            <a:pPr marL="0" indent="0">
              <a:buNone/>
            </a:pPr>
            <a:r>
              <a:rPr lang="en-US" sz="2800" dirty="0"/>
              <a:t>To generate the final output y, the sum is passed to a filter φ called transfer function, which releases the output. That is, y = φ(I).</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19010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a:latin typeface="Times New Roman" pitchFamily="18" charset="0"/>
                <a:cs typeface="Times New Roman" pitchFamily="18" charset="0"/>
              </a:rPr>
              <a:t>  Mathematical   Understanding</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57200" y="1196752"/>
            <a:ext cx="8229600" cy="4525963"/>
          </a:xfrm>
        </p:spPr>
        <p:txBody>
          <a:bodyPr>
            <a:normAutofit fontScale="92500" lnSpcReduction="20000"/>
          </a:bodyPr>
          <a:lstStyle/>
          <a:p>
            <a:endParaRPr lang="en-US" sz="2800" dirty="0"/>
          </a:p>
          <a:p>
            <a:endParaRPr lang="en-US" sz="2800" dirty="0"/>
          </a:p>
          <a:p>
            <a:r>
              <a:rPr lang="en-US" sz="2800" dirty="0"/>
              <a:t>A very commonly known transfer function is the </a:t>
            </a:r>
            <a:r>
              <a:rPr lang="en-US" sz="2800" b="1" dirty="0"/>
              <a:t>thresholding function</a:t>
            </a:r>
            <a:r>
              <a:rPr lang="en-US" sz="2800" dirty="0"/>
              <a:t>. </a:t>
            </a:r>
          </a:p>
          <a:p>
            <a:r>
              <a:rPr lang="en-US" sz="2800" dirty="0"/>
              <a:t>In this thresholding function, sum (i.e. I) is compared with a threshold value θ. </a:t>
            </a:r>
          </a:p>
          <a:p>
            <a:r>
              <a:rPr lang="en-US" sz="2800" dirty="0"/>
              <a:t>If the value of I is greater than θ, then the output is 1 else it is 0 (this is just like a simple linear filter).</a:t>
            </a:r>
          </a:p>
          <a:p>
            <a:r>
              <a:rPr lang="en-US" sz="2800" dirty="0"/>
              <a:t> In other words, y = φ( ∑ </a:t>
            </a:r>
            <a:r>
              <a:rPr lang="en-US" sz="2800" baseline="30000" dirty="0" err="1"/>
              <a:t>n</a:t>
            </a:r>
            <a:r>
              <a:rPr lang="en-US" sz="2800" baseline="-25000" dirty="0" err="1"/>
              <a:t>i</a:t>
            </a:r>
            <a:r>
              <a:rPr lang="en-US" sz="2800" baseline="-25000" dirty="0"/>
              <a:t>=1</a:t>
            </a:r>
            <a:r>
              <a:rPr lang="en-US" sz="2800" dirty="0"/>
              <a:t> </a:t>
            </a:r>
            <a:r>
              <a:rPr lang="en-US" sz="2800" dirty="0" err="1"/>
              <a:t>w</a:t>
            </a:r>
            <a:r>
              <a:rPr lang="en-US" sz="2800" baseline="-25000" dirty="0" err="1"/>
              <a:t>i</a:t>
            </a:r>
            <a:r>
              <a:rPr lang="en-US" sz="2800" dirty="0" err="1"/>
              <a:t>x</a:t>
            </a:r>
            <a:r>
              <a:rPr lang="en-US" sz="2800" baseline="-25000" dirty="0" err="1"/>
              <a:t>i</a:t>
            </a:r>
            <a:r>
              <a:rPr lang="en-US" sz="2800" dirty="0"/>
              <a:t> − θ) </a:t>
            </a:r>
          </a:p>
          <a:p>
            <a:pPr marL="0" indent="0">
              <a:buNone/>
            </a:pPr>
            <a:r>
              <a:rPr lang="en-US" sz="2800" dirty="0"/>
              <a:t>	where φ(I) =  1 , if I &gt; θ </a:t>
            </a:r>
          </a:p>
          <a:p>
            <a:pPr marL="0" indent="0">
              <a:buNone/>
            </a:pPr>
            <a:r>
              <a:rPr lang="en-US" sz="2800" dirty="0"/>
              <a:t>			  0 , if I ≤ θ Such a Φ is called </a:t>
            </a:r>
            <a:r>
              <a:rPr lang="en-US" sz="2800" b="1" dirty="0"/>
              <a:t>step 	function</a:t>
            </a:r>
            <a:r>
              <a:rPr lang="en-US" sz="2800" dirty="0"/>
              <a:t> (also known as Heaviside function).</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42</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26262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a:t>1. Why do we need biological neural networks?</a:t>
            </a:r>
          </a:p>
          <a:p>
            <a:pPr marL="0" indent="0">
              <a:buNone/>
            </a:pPr>
            <a:r>
              <a:rPr lang="en-US" sz="2000" dirty="0"/>
              <a:t>a) to solve tasks like machine vision &amp; natural language processing</a:t>
            </a:r>
          </a:p>
          <a:p>
            <a:pPr marL="0" indent="0">
              <a:buNone/>
            </a:pPr>
            <a:r>
              <a:rPr lang="en-US" sz="2000" dirty="0"/>
              <a:t>b) to apply heuristic search methods to find solutions of problem</a:t>
            </a:r>
          </a:p>
          <a:p>
            <a:pPr marL="0" indent="0">
              <a:buNone/>
            </a:pPr>
            <a:r>
              <a:rPr lang="en-US" sz="2000" dirty="0"/>
              <a:t>c) to make smart human interactive &amp; user friendly system</a:t>
            </a:r>
          </a:p>
          <a:p>
            <a:pPr marL="0" indent="0">
              <a:buNone/>
            </a:pPr>
            <a:r>
              <a:rPr lang="en-US" sz="2000" dirty="0"/>
              <a:t>d) all of the mentioned</a:t>
            </a:r>
          </a:p>
          <a:p>
            <a:pPr marL="0" indent="0">
              <a:buNone/>
            </a:pPr>
            <a:r>
              <a:rPr lang="en-US" sz="2000" dirty="0"/>
              <a:t>Answer: d -Explanation: These are the basic aims that a neural network achieve.</a:t>
            </a:r>
          </a:p>
          <a:p>
            <a:pPr marL="0" indent="0">
              <a:buNone/>
            </a:pPr>
            <a:r>
              <a:rPr lang="en-US" sz="2000" dirty="0"/>
              <a:t>2. What is the trend in software nowadays?</a:t>
            </a:r>
          </a:p>
          <a:p>
            <a:pPr marL="0" indent="0">
              <a:buNone/>
            </a:pPr>
            <a:r>
              <a:rPr lang="en-US" sz="2000" dirty="0"/>
              <a:t>a) to bring computer more &amp; more closer to user</a:t>
            </a:r>
          </a:p>
          <a:p>
            <a:pPr marL="0" indent="0">
              <a:buNone/>
            </a:pPr>
            <a:r>
              <a:rPr lang="en-US" sz="2000" dirty="0"/>
              <a:t>b) to solve complex problems</a:t>
            </a:r>
          </a:p>
          <a:p>
            <a:pPr marL="0" indent="0">
              <a:buNone/>
            </a:pPr>
            <a:r>
              <a:rPr lang="en-US" sz="2000" dirty="0"/>
              <a:t>c) to be task specific</a:t>
            </a:r>
          </a:p>
          <a:p>
            <a:pPr marL="0" indent="0">
              <a:buNone/>
            </a:pPr>
            <a:r>
              <a:rPr lang="en-US" sz="2000" dirty="0"/>
              <a:t>d) to be versatile</a:t>
            </a:r>
          </a:p>
          <a:p>
            <a:pPr marL="0" indent="0">
              <a:buNone/>
            </a:pPr>
            <a:r>
              <a:rPr lang="en-US" sz="2000" dirty="0"/>
              <a:t>Answer: a- Explanation: Software should be more interactive to the user, so that it can understand its problem in a better fashion.</a:t>
            </a: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513280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777416" y="1970983"/>
            <a:ext cx="8229600" cy="4525963"/>
          </a:xfrm>
        </p:spPr>
        <p:txBody>
          <a:bodyPr>
            <a:noAutofit/>
          </a:bodyPr>
          <a:lstStyle/>
          <a:p>
            <a:pPr marL="0" indent="0">
              <a:buNone/>
            </a:pPr>
            <a:r>
              <a:rPr lang="en-US" sz="2000" dirty="0"/>
              <a:t>3. What’s the main point of difference between human &amp; machine intelligence?</a:t>
            </a:r>
          </a:p>
          <a:p>
            <a:pPr marL="0" indent="0">
              <a:buNone/>
            </a:pPr>
            <a:r>
              <a:rPr lang="en-US" sz="2000" dirty="0"/>
              <a:t>a) human perceive everything as a pattern while machine perceive it merely as data</a:t>
            </a:r>
          </a:p>
          <a:p>
            <a:pPr marL="0" indent="0">
              <a:buNone/>
            </a:pPr>
            <a:r>
              <a:rPr lang="en-US" sz="2000" dirty="0"/>
              <a:t>b) human have emotions</a:t>
            </a:r>
          </a:p>
          <a:p>
            <a:pPr marL="0" indent="0">
              <a:buNone/>
            </a:pPr>
            <a:r>
              <a:rPr lang="en-US" sz="2000" dirty="0"/>
              <a:t>c) human have more IQ &amp; intellect</a:t>
            </a:r>
          </a:p>
          <a:p>
            <a:pPr marL="0" indent="0">
              <a:buNone/>
            </a:pPr>
            <a:r>
              <a:rPr lang="en-US" sz="2000" dirty="0"/>
              <a:t>d) human have sense organs</a:t>
            </a:r>
          </a:p>
          <a:p>
            <a:pPr marL="0" indent="0">
              <a:buNone/>
            </a:pPr>
            <a:r>
              <a:rPr lang="en-US" sz="2000" dirty="0">
                <a:latin typeface="Times New Roman" panose="02020603050405020304" pitchFamily="18" charset="0"/>
                <a:cs typeface="Times New Roman" panose="02020603050405020304" pitchFamily="18" charset="0"/>
              </a:rPr>
              <a:t>Answer: a -Explanation: Humans have emotions &amp; thus form different patterns on that basis, while a machine(say computer) is dumb &amp; everything is just a data for him.</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44</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051798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a:t>4. What is auto-association task in neural networks?</a:t>
            </a:r>
          </a:p>
          <a:p>
            <a:pPr marL="0" indent="0">
              <a:buNone/>
            </a:pPr>
            <a:r>
              <a:rPr lang="en-US" sz="2000" dirty="0"/>
              <a:t>a) find relation between 2 consecutive inputs</a:t>
            </a:r>
          </a:p>
          <a:p>
            <a:pPr marL="0" indent="0">
              <a:buNone/>
            </a:pPr>
            <a:r>
              <a:rPr lang="en-US" sz="2000" dirty="0"/>
              <a:t>b) related to storage &amp; recall task</a:t>
            </a:r>
          </a:p>
          <a:p>
            <a:pPr marL="0" indent="0">
              <a:buNone/>
            </a:pPr>
            <a:r>
              <a:rPr lang="en-US" sz="2000" dirty="0"/>
              <a:t>c) predicting the future inputs</a:t>
            </a:r>
          </a:p>
          <a:p>
            <a:pPr marL="0" indent="0">
              <a:buNone/>
            </a:pPr>
            <a:r>
              <a:rPr lang="en-US" sz="2000" dirty="0"/>
              <a:t>d) none of the mentioned</a:t>
            </a:r>
          </a:p>
          <a:p>
            <a:pPr marL="0" indent="0">
              <a:buNone/>
            </a:pPr>
            <a:r>
              <a:rPr lang="en-US" sz="2000" dirty="0"/>
              <a:t>Answer: b - Explanation: This is the basic definition of auto-association in neural networks.</a:t>
            </a:r>
          </a:p>
          <a:p>
            <a:pPr marL="0" indent="0">
              <a:buNone/>
            </a:pPr>
            <a:r>
              <a:rPr lang="en-US" sz="2000" dirty="0"/>
              <a:t>5. Does pattern classification belongs to category of non-supervised learning?</a:t>
            </a:r>
          </a:p>
          <a:p>
            <a:pPr marL="0" indent="0">
              <a:buNone/>
            </a:pPr>
            <a:r>
              <a:rPr lang="en-US" sz="2000" dirty="0"/>
              <a:t>a) yes</a:t>
            </a:r>
          </a:p>
          <a:p>
            <a:pPr marL="0" indent="0">
              <a:buNone/>
            </a:pPr>
            <a:r>
              <a:rPr lang="en-US" sz="2000" dirty="0"/>
              <a:t>b) no</a:t>
            </a:r>
          </a:p>
          <a:p>
            <a:pPr marL="0" indent="0">
              <a:buNone/>
            </a:pPr>
            <a:r>
              <a:rPr lang="en-US" sz="2000" dirty="0"/>
              <a:t>Answer: b - Explanation: Pattern classification belongs to category of supervised learning.</a:t>
            </a:r>
          </a:p>
          <a:p>
            <a:pPr marL="0" indent="0">
              <a:buNone/>
            </a:pPr>
            <a:endParaRPr lang="en-US" sz="2000" dirty="0"/>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45</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602648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a:t>6. In pattern mapping problem in neural nets, is there any kind of generalization involved between input &amp; output?</a:t>
            </a:r>
          </a:p>
          <a:p>
            <a:pPr marL="0" indent="0">
              <a:buNone/>
            </a:pPr>
            <a:r>
              <a:rPr lang="en-US" sz="2000" dirty="0"/>
              <a:t>a) yes</a:t>
            </a:r>
          </a:p>
          <a:p>
            <a:pPr marL="0" indent="0">
              <a:buNone/>
            </a:pPr>
            <a:r>
              <a:rPr lang="en-US" sz="2000" dirty="0"/>
              <a:t>b) no</a:t>
            </a:r>
          </a:p>
          <a:p>
            <a:pPr marL="0" indent="0">
              <a:buNone/>
            </a:pPr>
            <a:r>
              <a:rPr lang="en-US" sz="2000" dirty="0"/>
              <a:t>Answer: a - Explanation: The desired output is mapped closest to the ideal output &amp; hence there is </a:t>
            </a:r>
            <a:r>
              <a:rPr lang="en-US" sz="2000" dirty="0" err="1"/>
              <a:t>generalisation</a:t>
            </a:r>
            <a:r>
              <a:rPr lang="en-US" sz="2000" dirty="0"/>
              <a:t> involved.</a:t>
            </a:r>
          </a:p>
          <a:p>
            <a:pPr marL="0" indent="0">
              <a:buNone/>
            </a:pPr>
            <a:r>
              <a:rPr lang="en-US" sz="2000" dirty="0"/>
              <a:t>7. What is unsupervised learning?</a:t>
            </a:r>
          </a:p>
          <a:p>
            <a:pPr marL="0" indent="0">
              <a:buNone/>
            </a:pPr>
            <a:r>
              <a:rPr lang="en-US" sz="2000" dirty="0"/>
              <a:t>a) features of group explicitly stated</a:t>
            </a:r>
          </a:p>
          <a:p>
            <a:pPr marL="0" indent="0">
              <a:buNone/>
            </a:pPr>
            <a:r>
              <a:rPr lang="en-US" sz="2000" dirty="0"/>
              <a:t>b) number of groups may be known</a:t>
            </a:r>
          </a:p>
          <a:p>
            <a:pPr marL="0" indent="0">
              <a:buNone/>
            </a:pPr>
            <a:r>
              <a:rPr lang="en-US" sz="2000" dirty="0"/>
              <a:t>c) neither feature &amp; nor number of groups is known</a:t>
            </a:r>
          </a:p>
          <a:p>
            <a:pPr marL="0" indent="0">
              <a:buNone/>
            </a:pPr>
            <a:r>
              <a:rPr lang="en-US" sz="2000" dirty="0"/>
              <a:t>d) none of the mentioned</a:t>
            </a:r>
          </a:p>
          <a:p>
            <a:pPr marL="0" indent="0">
              <a:buNone/>
            </a:pPr>
            <a:r>
              <a:rPr lang="en-US" sz="2000" dirty="0"/>
              <a:t>Answer: c - Explanation: Basic definition of unsupervised learning.</a:t>
            </a: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46</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929838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a:t>8. Does pattern classification &amp; grouping involve same kind of learning?</a:t>
            </a:r>
          </a:p>
          <a:p>
            <a:pPr marL="0" indent="0">
              <a:buNone/>
            </a:pPr>
            <a:r>
              <a:rPr lang="en-US" sz="2000" dirty="0"/>
              <a:t>a) yes</a:t>
            </a:r>
          </a:p>
          <a:p>
            <a:pPr marL="0" indent="0">
              <a:buNone/>
            </a:pPr>
            <a:r>
              <a:rPr lang="en-US" sz="2000" dirty="0"/>
              <a:t>b) no</a:t>
            </a:r>
          </a:p>
          <a:p>
            <a:pPr marL="0" indent="0">
              <a:buNone/>
            </a:pPr>
            <a:r>
              <a:rPr lang="en-US" sz="2000" dirty="0"/>
              <a:t>Answer: b - Explanation: Pattern classification involves supervised learning while grouping is an unsupervised one.</a:t>
            </a:r>
          </a:p>
          <a:p>
            <a:pPr marL="0" indent="0">
              <a:buNone/>
            </a:pPr>
            <a:r>
              <a:rPr lang="en-US" sz="2000" dirty="0"/>
              <a:t>9. Does for feature mapping there’s need of supervised learning?</a:t>
            </a:r>
          </a:p>
          <a:p>
            <a:pPr marL="0" indent="0">
              <a:buNone/>
            </a:pPr>
            <a:r>
              <a:rPr lang="en-US" sz="2000" dirty="0"/>
              <a:t>a) yes</a:t>
            </a:r>
          </a:p>
          <a:p>
            <a:pPr marL="0" indent="0">
              <a:buNone/>
            </a:pPr>
            <a:r>
              <a:rPr lang="en-US" sz="2000" dirty="0"/>
              <a:t>b) no</a:t>
            </a:r>
          </a:p>
          <a:p>
            <a:pPr marL="0" indent="0">
              <a:buNone/>
            </a:pPr>
            <a:r>
              <a:rPr lang="en-US" sz="2000" dirty="0"/>
              <a:t>Answer: b - Explanation: Feature mapping can be unsupervised, so it’s not a sufficient condition.</a:t>
            </a: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47</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338037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5C14-4C47-4298-8E20-128404C32680}"/>
              </a:ext>
            </a:extLst>
          </p:cNvPr>
          <p:cNvSpPr>
            <a:spLocks noGrp="1"/>
          </p:cNvSpPr>
          <p:nvPr>
            <p:ph type="title"/>
          </p:nvPr>
        </p:nvSpPr>
        <p:spPr>
          <a:xfrm>
            <a:off x="1763688" y="73868"/>
            <a:ext cx="7380312" cy="1554932"/>
          </a:xfrm>
        </p:spPr>
        <p:txBody>
          <a:bodyPr>
            <a:normAutofit/>
          </a:bodyPr>
          <a:lstStyle/>
          <a:p>
            <a:r>
              <a:rPr lang="en-US" b="1" dirty="0">
                <a:latin typeface="Times New Roman" pitchFamily="18" charset="0"/>
                <a:cs typeface="Times New Roman" pitchFamily="18" charset="0"/>
              </a:rPr>
              <a:t>MCQ</a:t>
            </a:r>
            <a:endParaRPr lang="en-IN" dirty="0"/>
          </a:p>
        </p:txBody>
      </p:sp>
      <p:sp>
        <p:nvSpPr>
          <p:cNvPr id="3" name="Content Placeholder 2">
            <a:extLst>
              <a:ext uri="{FF2B5EF4-FFF2-40B4-BE49-F238E27FC236}">
                <a16:creationId xmlns:a16="http://schemas.microsoft.com/office/drawing/2014/main" id="{EDF35F61-A5F8-4D70-AE76-542F8BB90657}"/>
              </a:ext>
            </a:extLst>
          </p:cNvPr>
          <p:cNvSpPr>
            <a:spLocks noGrp="1"/>
          </p:cNvSpPr>
          <p:nvPr>
            <p:ph idx="1"/>
          </p:nvPr>
        </p:nvSpPr>
        <p:spPr>
          <a:xfrm>
            <a:off x="467544" y="1749846"/>
            <a:ext cx="8539472" cy="4525963"/>
          </a:xfrm>
        </p:spPr>
        <p:txBody>
          <a:bodyPr>
            <a:noAutofit/>
          </a:bodyPr>
          <a:lstStyle/>
          <a:p>
            <a:pPr marL="0" indent="0">
              <a:buNone/>
            </a:pPr>
            <a:r>
              <a:rPr lang="en-US" sz="2000" dirty="0"/>
              <a:t>10. The fundamental unit of network is</a:t>
            </a:r>
          </a:p>
          <a:p>
            <a:pPr marL="0" indent="0">
              <a:buNone/>
            </a:pPr>
            <a:r>
              <a:rPr lang="en-US" sz="2000" dirty="0"/>
              <a:t>a) brain</a:t>
            </a:r>
          </a:p>
          <a:p>
            <a:pPr marL="0" indent="0">
              <a:buNone/>
            </a:pPr>
            <a:r>
              <a:rPr lang="en-US" sz="2000" dirty="0"/>
              <a:t>b) nucleus</a:t>
            </a:r>
          </a:p>
          <a:p>
            <a:pPr marL="0" indent="0">
              <a:buNone/>
            </a:pPr>
            <a:r>
              <a:rPr lang="en-US" sz="2000" dirty="0"/>
              <a:t>c) neuron</a:t>
            </a:r>
          </a:p>
          <a:p>
            <a:pPr marL="0" indent="0">
              <a:buNone/>
            </a:pPr>
            <a:r>
              <a:rPr lang="en-US" sz="2000" dirty="0"/>
              <a:t>d) axon</a:t>
            </a:r>
          </a:p>
          <a:p>
            <a:pPr marL="0" indent="0">
              <a:buNone/>
            </a:pPr>
            <a:r>
              <a:rPr lang="en-US" sz="2000" dirty="0"/>
              <a:t>Answer: c - Explanation: Neuron is the most basic &amp; fundamental unit of a network .</a:t>
            </a:r>
          </a:p>
          <a:p>
            <a:pPr marL="0" indent="0">
              <a:buNone/>
            </a:pPr>
            <a:r>
              <a:rPr lang="en-US" sz="2000" dirty="0"/>
              <a:t>11. What are dendrites?</a:t>
            </a:r>
          </a:p>
          <a:p>
            <a:pPr marL="0" indent="0">
              <a:buNone/>
            </a:pPr>
            <a:r>
              <a:rPr lang="en-US" sz="2000" dirty="0"/>
              <a:t>a) fibers of nerves</a:t>
            </a:r>
          </a:p>
          <a:p>
            <a:pPr marL="0" indent="0">
              <a:buNone/>
            </a:pPr>
            <a:r>
              <a:rPr lang="en-US" sz="2000" dirty="0"/>
              <a:t>b) nuclear projections</a:t>
            </a:r>
          </a:p>
          <a:p>
            <a:pPr marL="0" indent="0">
              <a:buNone/>
            </a:pPr>
            <a:r>
              <a:rPr lang="en-US" sz="2000" dirty="0"/>
              <a:t>c) other name for nucleus</a:t>
            </a:r>
          </a:p>
          <a:p>
            <a:pPr marL="0" indent="0">
              <a:buNone/>
            </a:pPr>
            <a:r>
              <a:rPr lang="en-US" sz="2000" dirty="0"/>
              <a:t>d) none of the mentioned</a:t>
            </a:r>
          </a:p>
          <a:p>
            <a:pPr marL="0" indent="0">
              <a:buNone/>
            </a:pPr>
            <a:r>
              <a:rPr lang="en-US" sz="2000" dirty="0"/>
              <a:t>Answer: a - Explanation: Dendrites tree shaped fibers of nerves.</a:t>
            </a:r>
          </a:p>
        </p:txBody>
      </p:sp>
      <p:sp>
        <p:nvSpPr>
          <p:cNvPr id="4" name="Footer Placeholder 3">
            <a:extLst>
              <a:ext uri="{FF2B5EF4-FFF2-40B4-BE49-F238E27FC236}">
                <a16:creationId xmlns:a16="http://schemas.microsoft.com/office/drawing/2014/main" id="{3507BA67-6347-48E5-91EA-D57D81418E11}"/>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697D0D-0493-43E8-A339-8204C9D5662C}"/>
              </a:ext>
            </a:extLst>
          </p:cNvPr>
          <p:cNvSpPr>
            <a:spLocks noGrp="1"/>
          </p:cNvSpPr>
          <p:nvPr>
            <p:ph type="sldNum" sz="quarter" idx="12"/>
          </p:nvPr>
        </p:nvSpPr>
        <p:spPr/>
        <p:txBody>
          <a:bodyPr/>
          <a:lstStyle/>
          <a:p>
            <a:fld id="{BB055922-87EB-483D-8474-2C9330A0D922}" type="slidenum">
              <a:rPr lang="en-US" smtClean="0"/>
              <a:t>48</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928643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0672-22D0-43E1-9C61-C52CD5B10796}"/>
              </a:ext>
            </a:extLst>
          </p:cNvPr>
          <p:cNvSpPr>
            <a:spLocks noGrp="1"/>
          </p:cNvSpPr>
          <p:nvPr>
            <p:ph type="title"/>
          </p:nvPr>
        </p:nvSpPr>
        <p:spPr>
          <a:xfrm>
            <a:off x="2411760" y="136524"/>
            <a:ext cx="5876626" cy="1066834"/>
          </a:xfrm>
        </p:spPr>
        <p:txBody>
          <a:bodyPr>
            <a:normAutofit/>
          </a:bodyPr>
          <a:lstStyle/>
          <a:p>
            <a:r>
              <a:rPr lang="en-US" sz="3600" b="1" dirty="0">
                <a:latin typeface="Times New Roman" pitchFamily="18" charset="0"/>
                <a:cs typeface="Times New Roman" pitchFamily="18" charset="0"/>
              </a:rPr>
              <a:t>Types of Transfer Function</a:t>
            </a:r>
            <a:endParaRPr lang="en-IN" sz="3600" dirty="0"/>
          </a:p>
        </p:txBody>
      </p:sp>
      <p:sp>
        <p:nvSpPr>
          <p:cNvPr id="4" name="Footer Placeholder 3">
            <a:extLst>
              <a:ext uri="{FF2B5EF4-FFF2-40B4-BE49-F238E27FC236}">
                <a16:creationId xmlns:a16="http://schemas.microsoft.com/office/drawing/2014/main" id="{C27B0CC8-F5CC-46BC-AFD2-F5FC27965D64}"/>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C6C2A750-E340-4DA9-AFF4-2A242EC04592}"/>
              </a:ext>
            </a:extLst>
          </p:cNvPr>
          <p:cNvSpPr>
            <a:spLocks noGrp="1"/>
          </p:cNvSpPr>
          <p:nvPr>
            <p:ph type="sldNum" sz="quarter" idx="12"/>
          </p:nvPr>
        </p:nvSpPr>
        <p:spPr/>
        <p:txBody>
          <a:bodyPr/>
          <a:lstStyle/>
          <a:p>
            <a:fld id="{BB055922-87EB-483D-8474-2C9330A0D922}" type="slidenum">
              <a:rPr lang="en-US" smtClean="0"/>
              <a:t>49</a:t>
            </a:fld>
            <a:endParaRPr lang="en-US"/>
          </a:p>
        </p:txBody>
      </p:sp>
      <p:pic>
        <p:nvPicPr>
          <p:cNvPr id="11" name="Content Placeholder 10">
            <a:extLst>
              <a:ext uri="{FF2B5EF4-FFF2-40B4-BE49-F238E27FC236}">
                <a16:creationId xmlns:a16="http://schemas.microsoft.com/office/drawing/2014/main" id="{CD3916CC-9018-4173-A4D3-51E2EC8D3B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523" y="1639529"/>
            <a:ext cx="7342953" cy="4525963"/>
          </a:xfr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171308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6832" y="548680"/>
            <a:ext cx="6849968" cy="868958"/>
          </a:xfrm>
        </p:spPr>
        <p:txBody>
          <a:bodyPr>
            <a:normAutofit/>
          </a:bodyPr>
          <a:lstStyle/>
          <a:p>
            <a:r>
              <a:rPr lang="en-GB" sz="3600" b="1" dirty="0">
                <a:latin typeface="Times New Roman" pitchFamily="18" charset="0"/>
                <a:cs typeface="Times New Roman" pitchFamily="18" charset="0"/>
              </a:rPr>
              <a:t>Agenda</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1424031" y="1624012"/>
            <a:ext cx="7396441" cy="4525963"/>
          </a:xfrm>
        </p:spPr>
        <p:txBody>
          <a:bodyPr>
            <a:normAutofit/>
          </a:bodyPr>
          <a:lstStyle/>
          <a:p>
            <a:endParaRPr lang="en-US" sz="2800" dirty="0"/>
          </a:p>
          <a:p>
            <a:r>
              <a:rPr lang="en-US" sz="2800" dirty="0"/>
              <a:t>Introduction to Soft Computing </a:t>
            </a:r>
          </a:p>
          <a:p>
            <a:r>
              <a:rPr lang="en-US" sz="2800" dirty="0"/>
              <a:t> Concept of computing </a:t>
            </a:r>
          </a:p>
          <a:p>
            <a:r>
              <a:rPr lang="en-US" sz="2800" dirty="0"/>
              <a:t>Important characteristics of ”Computing” </a:t>
            </a:r>
          </a:p>
          <a:p>
            <a:r>
              <a:rPr lang="en-US" sz="2800" dirty="0"/>
              <a:t>Soft computing vs. ”Hard” Computing </a:t>
            </a:r>
          </a:p>
          <a:p>
            <a:r>
              <a:rPr lang="en-US" sz="2800" dirty="0"/>
              <a:t>Few examples of Soft computing applications </a:t>
            </a:r>
          </a:p>
          <a:p>
            <a:r>
              <a:rPr lang="en-US" sz="2800" dirty="0"/>
              <a:t> Characteristics of Soft computing </a:t>
            </a:r>
          </a:p>
          <a:p>
            <a:r>
              <a:rPr lang="en-US" sz="2800" dirty="0"/>
              <a:t>Hybrid computing</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B055922-87EB-483D-8474-2C9330A0D922}" type="slidenum">
              <a:rPr lang="en-US" smtClean="0"/>
              <a:t>5</a:t>
            </a:fld>
            <a:endParaRPr lang="en-US" dirty="0"/>
          </a:p>
        </p:txBody>
      </p:sp>
      <p:sp>
        <p:nvSpPr>
          <p:cNvPr id="5" name="Footer Placeholder 4"/>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B4AF-8353-407D-AC9E-0AE788F184AB}"/>
              </a:ext>
            </a:extLst>
          </p:cNvPr>
          <p:cNvSpPr>
            <a:spLocks noGrp="1"/>
          </p:cNvSpPr>
          <p:nvPr>
            <p:ph type="title"/>
          </p:nvPr>
        </p:nvSpPr>
        <p:spPr>
          <a:xfrm>
            <a:off x="2555776" y="207217"/>
            <a:ext cx="6275040" cy="1210146"/>
          </a:xfrm>
        </p:spPr>
        <p:txBody>
          <a:bodyPr>
            <a:normAutofit/>
          </a:bodyPr>
          <a:lstStyle/>
          <a:p>
            <a:r>
              <a:rPr lang="en-US" sz="3600" b="1" dirty="0">
                <a:latin typeface="Times New Roman" pitchFamily="18" charset="0"/>
                <a:cs typeface="Times New Roman" pitchFamily="18" charset="0"/>
              </a:rPr>
              <a:t>	</a:t>
            </a:r>
            <a:br>
              <a:rPr lang="en-US" sz="3600" b="1" dirty="0">
                <a:latin typeface="Times New Roman" pitchFamily="18" charset="0"/>
                <a:cs typeface="Times New Roman" pitchFamily="18" charset="0"/>
              </a:rPr>
            </a:br>
            <a:r>
              <a:rPr lang="en-US" sz="3600" b="1" dirty="0">
                <a:latin typeface="Times New Roman" pitchFamily="18" charset="0"/>
                <a:cs typeface="Times New Roman" pitchFamily="18" charset="0"/>
              </a:rPr>
              <a:t>Types of Transfer Function</a:t>
            </a:r>
            <a:endParaRPr lang="en-IN" sz="3600" dirty="0"/>
          </a:p>
        </p:txBody>
      </p:sp>
      <p:sp>
        <p:nvSpPr>
          <p:cNvPr id="4" name="Footer Placeholder 3">
            <a:extLst>
              <a:ext uri="{FF2B5EF4-FFF2-40B4-BE49-F238E27FC236}">
                <a16:creationId xmlns:a16="http://schemas.microsoft.com/office/drawing/2014/main" id="{06AF7410-3AB6-4905-975E-EED9F68DA28A}"/>
              </a:ext>
            </a:extLst>
          </p:cNvPr>
          <p:cNvSpPr>
            <a:spLocks noGrp="1"/>
          </p:cNvSpPr>
          <p:nvPr>
            <p:ph type="ftr" sz="quarter" idx="11"/>
          </p:nvPr>
        </p:nvSpPr>
        <p:spPr>
          <a:xfrm>
            <a:off x="3124200" y="6356350"/>
            <a:ext cx="360804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BCDFA9F4-486F-4EBF-A49E-BA084AA93B90}"/>
              </a:ext>
            </a:extLst>
          </p:cNvPr>
          <p:cNvSpPr>
            <a:spLocks noGrp="1"/>
          </p:cNvSpPr>
          <p:nvPr>
            <p:ph type="sldNum" sz="quarter" idx="12"/>
          </p:nvPr>
        </p:nvSpPr>
        <p:spPr/>
        <p:txBody>
          <a:bodyPr/>
          <a:lstStyle/>
          <a:p>
            <a:fld id="{BB055922-87EB-483D-8474-2C9330A0D922}" type="slidenum">
              <a:rPr lang="en-US" smtClean="0"/>
              <a:t>50</a:t>
            </a:fld>
            <a:endParaRPr lang="en-US"/>
          </a:p>
        </p:txBody>
      </p:sp>
      <p:sp>
        <p:nvSpPr>
          <p:cNvPr id="3" name="Content Placeholder 2">
            <a:extLst>
              <a:ext uri="{FF2B5EF4-FFF2-40B4-BE49-F238E27FC236}">
                <a16:creationId xmlns:a16="http://schemas.microsoft.com/office/drawing/2014/main" id="{02B05D38-C8CA-4377-8066-FA60FC1C18A9}"/>
              </a:ext>
            </a:extLst>
          </p:cNvPr>
          <p:cNvSpPr>
            <a:spLocks noGrp="1"/>
          </p:cNvSpPr>
          <p:nvPr>
            <p:ph idx="1"/>
          </p:nvPr>
        </p:nvSpPr>
        <p:spPr/>
        <p:txBody>
          <a:bodyPr/>
          <a:lstStyle/>
          <a:p>
            <a:pPr marL="0" indent="0">
              <a:buNone/>
            </a:pPr>
            <a:endParaRPr lang="en-IN" dirty="0"/>
          </a:p>
        </p:txBody>
      </p:sp>
      <p:pic>
        <p:nvPicPr>
          <p:cNvPr id="9" name="Picture 8">
            <a:extLst>
              <a:ext uri="{FF2B5EF4-FFF2-40B4-BE49-F238E27FC236}">
                <a16:creationId xmlns:a16="http://schemas.microsoft.com/office/drawing/2014/main" id="{9B2C2A9A-853C-4A33-940B-3D4A729C1C17}"/>
              </a:ext>
            </a:extLst>
          </p:cNvPr>
          <p:cNvPicPr>
            <a:picLocks noChangeAspect="1"/>
          </p:cNvPicPr>
          <p:nvPr/>
        </p:nvPicPr>
        <p:blipFill>
          <a:blip r:embed="rId2"/>
          <a:stretch>
            <a:fillRect/>
          </a:stretch>
        </p:blipFill>
        <p:spPr>
          <a:xfrm>
            <a:off x="453166" y="1600200"/>
            <a:ext cx="8229600" cy="46371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229817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86BBF-BD1C-4DDC-BAB2-BD749A1278E7}"/>
              </a:ext>
            </a:extLst>
          </p:cNvPr>
          <p:cNvSpPr>
            <a:spLocks noGrp="1"/>
          </p:cNvSpPr>
          <p:nvPr>
            <p:ph type="title"/>
          </p:nvPr>
        </p:nvSpPr>
        <p:spPr>
          <a:xfrm>
            <a:off x="2411760" y="274638"/>
            <a:ext cx="6275040" cy="1095375"/>
          </a:xfrm>
        </p:spPr>
        <p:txBody>
          <a:bodyPr>
            <a:normAutofit/>
          </a:bodyPr>
          <a:lstStyle/>
          <a:p>
            <a:r>
              <a:rPr lang="en-US" sz="3600" b="1" dirty="0">
                <a:latin typeface="Times New Roman" pitchFamily="18" charset="0"/>
                <a:cs typeface="Times New Roman" pitchFamily="18" charset="0"/>
              </a:rPr>
              <a:t>Other Transfer functions</a:t>
            </a:r>
            <a:endParaRPr lang="en-IN" sz="3600" dirty="0"/>
          </a:p>
        </p:txBody>
      </p:sp>
      <p:pic>
        <p:nvPicPr>
          <p:cNvPr id="6" name="Content Placeholder 5">
            <a:extLst>
              <a:ext uri="{FF2B5EF4-FFF2-40B4-BE49-F238E27FC236}">
                <a16:creationId xmlns:a16="http://schemas.microsoft.com/office/drawing/2014/main" id="{7C50AD2B-71F5-4AF6-9900-F557FC782D2A}"/>
              </a:ext>
            </a:extLst>
          </p:cNvPr>
          <p:cNvPicPr>
            <a:picLocks noGrp="1" noChangeAspect="1"/>
          </p:cNvPicPr>
          <p:nvPr>
            <p:ph idx="1"/>
          </p:nvPr>
        </p:nvPicPr>
        <p:blipFill>
          <a:blip r:embed="rId2"/>
          <a:stretch>
            <a:fillRect/>
          </a:stretch>
        </p:blipFill>
        <p:spPr>
          <a:xfrm>
            <a:off x="457200" y="1614352"/>
            <a:ext cx="8229600" cy="4497658"/>
          </a:xfrm>
          <a:prstGeom prst="rect">
            <a:avLst/>
          </a:prstGeom>
        </p:spPr>
      </p:pic>
      <p:sp>
        <p:nvSpPr>
          <p:cNvPr id="4" name="Footer Placeholder 3">
            <a:extLst>
              <a:ext uri="{FF2B5EF4-FFF2-40B4-BE49-F238E27FC236}">
                <a16:creationId xmlns:a16="http://schemas.microsoft.com/office/drawing/2014/main" id="{ABEA7087-5C02-4EA4-BD29-EB4BB339DEC9}"/>
              </a:ext>
            </a:extLst>
          </p:cNvPr>
          <p:cNvSpPr>
            <a:spLocks noGrp="1"/>
          </p:cNvSpPr>
          <p:nvPr>
            <p:ph type="ftr" sz="quarter" idx="11"/>
          </p:nvPr>
        </p:nvSpPr>
        <p:spPr>
          <a:xfrm>
            <a:off x="3124200" y="6356350"/>
            <a:ext cx="360804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EEB81EBC-9D9F-40D6-B517-97A684C2BD38}"/>
              </a:ext>
            </a:extLst>
          </p:cNvPr>
          <p:cNvSpPr>
            <a:spLocks noGrp="1"/>
          </p:cNvSpPr>
          <p:nvPr>
            <p:ph type="sldNum" sz="quarter" idx="12"/>
          </p:nvPr>
        </p:nvSpPr>
        <p:spPr/>
        <p:txBody>
          <a:bodyPr/>
          <a:lstStyle/>
          <a:p>
            <a:fld id="{BB055922-87EB-483D-8474-2C9330A0D922}" type="slidenum">
              <a:rPr lang="en-US" smtClean="0"/>
              <a:t>51</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39207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E2BE-FEB4-42BE-902B-DC83360A0364}"/>
              </a:ext>
            </a:extLst>
          </p:cNvPr>
          <p:cNvSpPr>
            <a:spLocks noGrp="1"/>
          </p:cNvSpPr>
          <p:nvPr>
            <p:ph type="title"/>
          </p:nvPr>
        </p:nvSpPr>
        <p:spPr>
          <a:xfrm>
            <a:off x="2411760" y="274638"/>
            <a:ext cx="6275040" cy="1095375"/>
          </a:xfrm>
        </p:spPr>
        <p:txBody>
          <a:bodyPr>
            <a:normAutofit/>
          </a:bodyPr>
          <a:lstStyle/>
          <a:p>
            <a:r>
              <a:rPr lang="en-US" sz="3600" b="1" dirty="0">
                <a:latin typeface="Times New Roman" pitchFamily="18" charset="0"/>
                <a:cs typeface="Times New Roman" pitchFamily="18" charset="0"/>
              </a:rPr>
              <a:t>Other Transform Functions</a:t>
            </a:r>
            <a:endParaRPr lang="en-IN" sz="3600" dirty="0"/>
          </a:p>
        </p:txBody>
      </p:sp>
      <p:pic>
        <p:nvPicPr>
          <p:cNvPr id="6" name="Content Placeholder 5">
            <a:extLst>
              <a:ext uri="{FF2B5EF4-FFF2-40B4-BE49-F238E27FC236}">
                <a16:creationId xmlns:a16="http://schemas.microsoft.com/office/drawing/2014/main" id="{5870EC51-8873-4A1D-854A-805766125E13}"/>
              </a:ext>
            </a:extLst>
          </p:cNvPr>
          <p:cNvPicPr>
            <a:picLocks noGrp="1" noChangeAspect="1"/>
          </p:cNvPicPr>
          <p:nvPr>
            <p:ph idx="1"/>
          </p:nvPr>
        </p:nvPicPr>
        <p:blipFill>
          <a:blip r:embed="rId2"/>
          <a:stretch>
            <a:fillRect/>
          </a:stretch>
        </p:blipFill>
        <p:spPr>
          <a:xfrm>
            <a:off x="457200" y="1686148"/>
            <a:ext cx="8229600" cy="4354066"/>
          </a:xfrm>
          <a:prstGeom prst="rect">
            <a:avLst/>
          </a:prstGeom>
        </p:spPr>
      </p:pic>
      <p:sp>
        <p:nvSpPr>
          <p:cNvPr id="4" name="Footer Placeholder 3">
            <a:extLst>
              <a:ext uri="{FF2B5EF4-FFF2-40B4-BE49-F238E27FC236}">
                <a16:creationId xmlns:a16="http://schemas.microsoft.com/office/drawing/2014/main" id="{2A1F40AD-51A1-4299-967D-DAA852BAF59F}"/>
              </a:ext>
            </a:extLst>
          </p:cNvPr>
          <p:cNvSpPr>
            <a:spLocks noGrp="1"/>
          </p:cNvSpPr>
          <p:nvPr>
            <p:ph type="ftr" sz="quarter" idx="11"/>
          </p:nvPr>
        </p:nvSpPr>
        <p:spPr>
          <a:xfrm>
            <a:off x="3124200" y="6356350"/>
            <a:ext cx="360804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B5A2051A-5316-46C2-9203-5025D6A99025}"/>
              </a:ext>
            </a:extLst>
          </p:cNvPr>
          <p:cNvSpPr>
            <a:spLocks noGrp="1"/>
          </p:cNvSpPr>
          <p:nvPr>
            <p:ph type="sldNum" sz="quarter" idx="12"/>
          </p:nvPr>
        </p:nvSpPr>
        <p:spPr/>
        <p:txBody>
          <a:bodyPr/>
          <a:lstStyle/>
          <a:p>
            <a:fld id="{BB055922-87EB-483D-8474-2C9330A0D922}" type="slidenum">
              <a:rPr lang="en-US" smtClean="0"/>
              <a:t>52</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058981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1926-359B-437E-810A-D6F6C70AFE7B}"/>
              </a:ext>
            </a:extLst>
          </p:cNvPr>
          <p:cNvSpPr>
            <a:spLocks noGrp="1"/>
          </p:cNvSpPr>
          <p:nvPr>
            <p:ph type="title"/>
          </p:nvPr>
        </p:nvSpPr>
        <p:spPr>
          <a:xfrm>
            <a:off x="2627784" y="274638"/>
            <a:ext cx="6059016" cy="1095375"/>
          </a:xfrm>
        </p:spPr>
        <p:txBody>
          <a:bodyPr>
            <a:normAutofit/>
          </a:bodyPr>
          <a:lstStyle/>
          <a:p>
            <a:r>
              <a:rPr lang="en-US" sz="3600" b="1" dirty="0">
                <a:latin typeface="Times New Roman" pitchFamily="18" charset="0"/>
                <a:cs typeface="Times New Roman" pitchFamily="18" charset="0"/>
              </a:rPr>
              <a:t>Advantages of ANN</a:t>
            </a:r>
            <a:endParaRPr lang="en-IN" sz="3600" dirty="0"/>
          </a:p>
        </p:txBody>
      </p:sp>
      <p:pic>
        <p:nvPicPr>
          <p:cNvPr id="6" name="Content Placeholder 5">
            <a:extLst>
              <a:ext uri="{FF2B5EF4-FFF2-40B4-BE49-F238E27FC236}">
                <a16:creationId xmlns:a16="http://schemas.microsoft.com/office/drawing/2014/main" id="{0BDE158F-2E37-4FEA-B012-7E51C0F661BF}"/>
              </a:ext>
            </a:extLst>
          </p:cNvPr>
          <p:cNvPicPr>
            <a:picLocks noGrp="1" noChangeAspect="1"/>
          </p:cNvPicPr>
          <p:nvPr>
            <p:ph idx="1"/>
          </p:nvPr>
        </p:nvPicPr>
        <p:blipFill>
          <a:blip r:embed="rId2"/>
          <a:stretch>
            <a:fillRect/>
          </a:stretch>
        </p:blipFill>
        <p:spPr>
          <a:xfrm>
            <a:off x="536948" y="1600200"/>
            <a:ext cx="8070103" cy="4525963"/>
          </a:xfrm>
          <a:prstGeom prst="rect">
            <a:avLst/>
          </a:prstGeom>
        </p:spPr>
      </p:pic>
      <p:sp>
        <p:nvSpPr>
          <p:cNvPr id="4" name="Footer Placeholder 3">
            <a:extLst>
              <a:ext uri="{FF2B5EF4-FFF2-40B4-BE49-F238E27FC236}">
                <a16:creationId xmlns:a16="http://schemas.microsoft.com/office/drawing/2014/main" id="{992D1396-4B79-42CE-8A44-51299003045C}"/>
              </a:ext>
            </a:extLst>
          </p:cNvPr>
          <p:cNvSpPr>
            <a:spLocks noGrp="1"/>
          </p:cNvSpPr>
          <p:nvPr>
            <p:ph type="ftr" sz="quarter" idx="11"/>
          </p:nvPr>
        </p:nvSpPr>
        <p:spPr>
          <a:xfrm>
            <a:off x="3124200" y="6356350"/>
            <a:ext cx="3680048"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A26F6390-C705-4650-A7E1-2492C99EDBAC}"/>
              </a:ext>
            </a:extLst>
          </p:cNvPr>
          <p:cNvSpPr>
            <a:spLocks noGrp="1"/>
          </p:cNvSpPr>
          <p:nvPr>
            <p:ph type="sldNum" sz="quarter" idx="12"/>
          </p:nvPr>
        </p:nvSpPr>
        <p:spPr/>
        <p:txBody>
          <a:bodyPr/>
          <a:lstStyle/>
          <a:p>
            <a:fld id="{BB055922-87EB-483D-8474-2C9330A0D922}" type="slidenum">
              <a:rPr lang="en-US" smtClean="0"/>
              <a:t>53</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696072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97DB-FC31-4FF5-BE69-20E71456420F}"/>
              </a:ext>
            </a:extLst>
          </p:cNvPr>
          <p:cNvSpPr>
            <a:spLocks noGrp="1"/>
          </p:cNvSpPr>
          <p:nvPr>
            <p:ph type="title"/>
          </p:nvPr>
        </p:nvSpPr>
        <p:spPr>
          <a:xfrm>
            <a:off x="2411760" y="274638"/>
            <a:ext cx="6275040" cy="1095375"/>
          </a:xfrm>
        </p:spPr>
        <p:txBody>
          <a:bodyPr>
            <a:noAutofit/>
          </a:bodyPr>
          <a:lstStyle/>
          <a:p>
            <a:r>
              <a:rPr lang="en-US" sz="3600" b="1" dirty="0">
                <a:latin typeface="Times New Roman" pitchFamily="18" charset="0"/>
                <a:cs typeface="Times New Roman" pitchFamily="18" charset="0"/>
              </a:rPr>
              <a:t>Advantages of ANN</a:t>
            </a:r>
            <a:endParaRPr lang="en-IN" sz="3600" dirty="0"/>
          </a:p>
        </p:txBody>
      </p:sp>
      <p:pic>
        <p:nvPicPr>
          <p:cNvPr id="6" name="Content Placeholder 5">
            <a:extLst>
              <a:ext uri="{FF2B5EF4-FFF2-40B4-BE49-F238E27FC236}">
                <a16:creationId xmlns:a16="http://schemas.microsoft.com/office/drawing/2014/main" id="{95DC41D6-D6D9-4D81-9479-44515A368683}"/>
              </a:ext>
            </a:extLst>
          </p:cNvPr>
          <p:cNvPicPr>
            <a:picLocks noGrp="1" noChangeAspect="1"/>
          </p:cNvPicPr>
          <p:nvPr>
            <p:ph idx="1"/>
          </p:nvPr>
        </p:nvPicPr>
        <p:blipFill>
          <a:blip r:embed="rId2"/>
          <a:stretch>
            <a:fillRect/>
          </a:stretch>
        </p:blipFill>
        <p:spPr>
          <a:xfrm>
            <a:off x="457200" y="1758603"/>
            <a:ext cx="8229600" cy="4209157"/>
          </a:xfrm>
          <a:prstGeom prst="rect">
            <a:avLst/>
          </a:prstGeom>
        </p:spPr>
      </p:pic>
      <p:sp>
        <p:nvSpPr>
          <p:cNvPr id="4" name="Footer Placeholder 3">
            <a:extLst>
              <a:ext uri="{FF2B5EF4-FFF2-40B4-BE49-F238E27FC236}">
                <a16:creationId xmlns:a16="http://schemas.microsoft.com/office/drawing/2014/main" id="{D4A6871E-21A0-4C76-A9BE-F69C2C20093E}"/>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69A3E1BC-66A7-4AEC-9809-9578AED669BF}"/>
              </a:ext>
            </a:extLst>
          </p:cNvPr>
          <p:cNvSpPr>
            <a:spLocks noGrp="1"/>
          </p:cNvSpPr>
          <p:nvPr>
            <p:ph type="sldNum" sz="quarter" idx="12"/>
          </p:nvPr>
        </p:nvSpPr>
        <p:spPr/>
        <p:txBody>
          <a:bodyPr/>
          <a:lstStyle/>
          <a:p>
            <a:fld id="{BB055922-87EB-483D-8474-2C9330A0D922}" type="slidenum">
              <a:rPr lang="en-US" smtClean="0"/>
              <a:t>54</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504145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4E1A-64D7-42D3-BA2E-1883CEF22A68}"/>
              </a:ext>
            </a:extLst>
          </p:cNvPr>
          <p:cNvSpPr>
            <a:spLocks noGrp="1"/>
          </p:cNvSpPr>
          <p:nvPr>
            <p:ph type="title"/>
          </p:nvPr>
        </p:nvSpPr>
        <p:spPr>
          <a:xfrm>
            <a:off x="2627784" y="274638"/>
            <a:ext cx="6059016" cy="1095375"/>
          </a:xfrm>
        </p:spPr>
        <p:txBody>
          <a:bodyPr>
            <a:normAutofit/>
          </a:bodyPr>
          <a:lstStyle/>
          <a:p>
            <a:r>
              <a:rPr lang="en-US" sz="3600" b="1" dirty="0">
                <a:latin typeface="Times New Roman" pitchFamily="18" charset="0"/>
                <a:cs typeface="Times New Roman" pitchFamily="18" charset="0"/>
              </a:rPr>
              <a:t>Types of ANN Architecture</a:t>
            </a:r>
            <a:endParaRPr lang="en-IN" sz="3600" dirty="0"/>
          </a:p>
        </p:txBody>
      </p:sp>
      <p:pic>
        <p:nvPicPr>
          <p:cNvPr id="6" name="Content Placeholder 5">
            <a:extLst>
              <a:ext uri="{FF2B5EF4-FFF2-40B4-BE49-F238E27FC236}">
                <a16:creationId xmlns:a16="http://schemas.microsoft.com/office/drawing/2014/main" id="{5EBAFC7A-80C2-4815-81B5-C3E63F2F7545}"/>
              </a:ext>
            </a:extLst>
          </p:cNvPr>
          <p:cNvPicPr>
            <a:picLocks noGrp="1" noChangeAspect="1"/>
          </p:cNvPicPr>
          <p:nvPr>
            <p:ph idx="1"/>
          </p:nvPr>
        </p:nvPicPr>
        <p:blipFill>
          <a:blip r:embed="rId2"/>
          <a:stretch>
            <a:fillRect/>
          </a:stretch>
        </p:blipFill>
        <p:spPr>
          <a:xfrm>
            <a:off x="457200" y="1821813"/>
            <a:ext cx="8229600" cy="4082736"/>
          </a:xfrm>
          <a:prstGeom prst="rect">
            <a:avLst/>
          </a:prstGeom>
        </p:spPr>
      </p:pic>
      <p:sp>
        <p:nvSpPr>
          <p:cNvPr id="4" name="Footer Placeholder 3">
            <a:extLst>
              <a:ext uri="{FF2B5EF4-FFF2-40B4-BE49-F238E27FC236}">
                <a16:creationId xmlns:a16="http://schemas.microsoft.com/office/drawing/2014/main" id="{4DBDE4F8-F281-4B76-8C9C-B0DE93515787}"/>
              </a:ext>
            </a:extLst>
          </p:cNvPr>
          <p:cNvSpPr>
            <a:spLocks noGrp="1"/>
          </p:cNvSpPr>
          <p:nvPr>
            <p:ph type="ftr" sz="quarter" idx="11"/>
          </p:nvPr>
        </p:nvSpPr>
        <p:spPr>
          <a:xfrm>
            <a:off x="3124200" y="6356350"/>
            <a:ext cx="3824064"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AB171804-C9D4-41C6-A997-09D305B955D7}"/>
              </a:ext>
            </a:extLst>
          </p:cNvPr>
          <p:cNvSpPr>
            <a:spLocks noGrp="1"/>
          </p:cNvSpPr>
          <p:nvPr>
            <p:ph type="sldNum" sz="quarter" idx="12"/>
          </p:nvPr>
        </p:nvSpPr>
        <p:spPr/>
        <p:txBody>
          <a:bodyPr/>
          <a:lstStyle/>
          <a:p>
            <a:fld id="{BB055922-87EB-483D-8474-2C9330A0D922}" type="slidenum">
              <a:rPr lang="en-US" smtClean="0"/>
              <a:t>55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798811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1420-079E-4843-B165-3AED54D2C3B7}"/>
              </a:ext>
            </a:extLst>
          </p:cNvPr>
          <p:cNvSpPr>
            <a:spLocks noGrp="1"/>
          </p:cNvSpPr>
          <p:nvPr>
            <p:ph type="title"/>
          </p:nvPr>
        </p:nvSpPr>
        <p:spPr>
          <a:xfrm>
            <a:off x="2843808" y="274638"/>
            <a:ext cx="5842992" cy="1138138"/>
          </a:xfrm>
        </p:spPr>
        <p:txBody>
          <a:bodyPr>
            <a:normAutofit fontScale="90000"/>
          </a:bodyPr>
          <a:lstStyle/>
          <a:p>
            <a:r>
              <a:rPr lang="en-IN" sz="3600" b="1" dirty="0">
                <a:latin typeface="Times New Roman" pitchFamily="18" charset="0"/>
                <a:cs typeface="Times New Roman" pitchFamily="18" charset="0"/>
              </a:rPr>
              <a:t>AND Problem and its Neural Network</a:t>
            </a:r>
          </a:p>
        </p:txBody>
      </p:sp>
      <p:pic>
        <p:nvPicPr>
          <p:cNvPr id="6" name="Content Placeholder 5">
            <a:extLst>
              <a:ext uri="{FF2B5EF4-FFF2-40B4-BE49-F238E27FC236}">
                <a16:creationId xmlns:a16="http://schemas.microsoft.com/office/drawing/2014/main" id="{EE6ACAB2-FA6F-487F-A78C-767CD7BF3B68}"/>
              </a:ext>
            </a:extLst>
          </p:cNvPr>
          <p:cNvPicPr>
            <a:picLocks noGrp="1" noChangeAspect="1"/>
          </p:cNvPicPr>
          <p:nvPr>
            <p:ph idx="1"/>
          </p:nvPr>
        </p:nvPicPr>
        <p:blipFill>
          <a:blip r:embed="rId2"/>
          <a:stretch>
            <a:fillRect/>
          </a:stretch>
        </p:blipFill>
        <p:spPr>
          <a:xfrm>
            <a:off x="971600" y="1858957"/>
            <a:ext cx="7200800" cy="4525963"/>
          </a:xfrm>
          <a:prstGeom prst="rect">
            <a:avLst/>
          </a:prstGeom>
        </p:spPr>
      </p:pic>
      <p:sp>
        <p:nvSpPr>
          <p:cNvPr id="4" name="Footer Placeholder 3">
            <a:extLst>
              <a:ext uri="{FF2B5EF4-FFF2-40B4-BE49-F238E27FC236}">
                <a16:creationId xmlns:a16="http://schemas.microsoft.com/office/drawing/2014/main" id="{665C5170-E01D-4590-BB84-14198AD1267F}"/>
              </a:ext>
            </a:extLst>
          </p:cNvPr>
          <p:cNvSpPr>
            <a:spLocks noGrp="1"/>
          </p:cNvSpPr>
          <p:nvPr>
            <p:ph type="ftr" sz="quarter" idx="11"/>
          </p:nvPr>
        </p:nvSpPr>
        <p:spPr>
          <a:xfrm>
            <a:off x="3124200" y="6356350"/>
            <a:ext cx="353603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B2C40756-CD9B-4C1F-9745-205EF1B11A7B}"/>
              </a:ext>
            </a:extLst>
          </p:cNvPr>
          <p:cNvSpPr>
            <a:spLocks noGrp="1"/>
          </p:cNvSpPr>
          <p:nvPr>
            <p:ph type="sldNum" sz="quarter" idx="12"/>
          </p:nvPr>
        </p:nvSpPr>
        <p:spPr/>
        <p:txBody>
          <a:bodyPr/>
          <a:lstStyle/>
          <a:p>
            <a:fld id="{BB055922-87EB-483D-8474-2C9330A0D922}" type="slidenum">
              <a:rPr lang="en-US" smtClean="0"/>
              <a:t>56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519784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D787-46E2-4705-9629-FBD80A006FC1}"/>
              </a:ext>
            </a:extLst>
          </p:cNvPr>
          <p:cNvSpPr>
            <a:spLocks noGrp="1"/>
          </p:cNvSpPr>
          <p:nvPr>
            <p:ph type="title"/>
          </p:nvPr>
        </p:nvSpPr>
        <p:spPr>
          <a:xfrm>
            <a:off x="2483768" y="274638"/>
            <a:ext cx="6203032" cy="1095375"/>
          </a:xfrm>
        </p:spPr>
        <p:txBody>
          <a:bodyPr>
            <a:normAutofit fontScale="90000"/>
          </a:bodyPr>
          <a:lstStyle/>
          <a:p>
            <a:r>
              <a:rPr lang="en-IN" sz="3600" b="1" dirty="0">
                <a:latin typeface="Times New Roman" pitchFamily="18" charset="0"/>
                <a:cs typeface="Times New Roman" pitchFamily="18" charset="0"/>
              </a:rPr>
              <a:t>AND Problem and its Neural Network</a:t>
            </a:r>
            <a:endParaRPr lang="en-IN" sz="3600" dirty="0"/>
          </a:p>
        </p:txBody>
      </p:sp>
      <p:sp>
        <p:nvSpPr>
          <p:cNvPr id="3" name="Content Placeholder 2">
            <a:extLst>
              <a:ext uri="{FF2B5EF4-FFF2-40B4-BE49-F238E27FC236}">
                <a16:creationId xmlns:a16="http://schemas.microsoft.com/office/drawing/2014/main" id="{E8689DDC-2056-49DF-8841-6413B283DF6F}"/>
              </a:ext>
            </a:extLst>
          </p:cNvPr>
          <p:cNvSpPr>
            <a:spLocks noGrp="1"/>
          </p:cNvSpPr>
          <p:nvPr>
            <p:ph idx="1"/>
          </p:nvPr>
        </p:nvSpPr>
        <p:spPr/>
        <p:txBody>
          <a:bodyPr>
            <a:normAutofit/>
          </a:bodyPr>
          <a:lstStyle/>
          <a:p>
            <a:pPr marL="0" indent="0">
              <a:buNone/>
            </a:pPr>
            <a:endParaRPr lang="en-US" dirty="0"/>
          </a:p>
          <a:p>
            <a:endParaRPr lang="en-IN" dirty="0"/>
          </a:p>
        </p:txBody>
      </p:sp>
      <p:sp>
        <p:nvSpPr>
          <p:cNvPr id="4" name="Footer Placeholder 3">
            <a:extLst>
              <a:ext uri="{FF2B5EF4-FFF2-40B4-BE49-F238E27FC236}">
                <a16:creationId xmlns:a16="http://schemas.microsoft.com/office/drawing/2014/main" id="{CF18E23A-93BA-4041-B2B3-AD2A259319FF}"/>
              </a:ext>
            </a:extLst>
          </p:cNvPr>
          <p:cNvSpPr>
            <a:spLocks noGrp="1"/>
          </p:cNvSpPr>
          <p:nvPr>
            <p:ph type="ftr" sz="quarter" idx="11"/>
          </p:nvPr>
        </p:nvSpPr>
        <p:spPr>
          <a:xfrm>
            <a:off x="3124200" y="6356350"/>
            <a:ext cx="3680048"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F9413E98-62C0-419C-BDD8-0B67515535A3}"/>
              </a:ext>
            </a:extLst>
          </p:cNvPr>
          <p:cNvSpPr>
            <a:spLocks noGrp="1"/>
          </p:cNvSpPr>
          <p:nvPr>
            <p:ph type="sldNum" sz="quarter" idx="12"/>
          </p:nvPr>
        </p:nvSpPr>
        <p:spPr/>
        <p:txBody>
          <a:bodyPr/>
          <a:lstStyle/>
          <a:p>
            <a:fld id="{BB055922-87EB-483D-8474-2C9330A0D922}" type="slidenum">
              <a:rPr lang="en-US" smtClean="0"/>
              <a:t>57</a:t>
            </a:fld>
            <a:endParaRPr lang="en-US"/>
          </a:p>
        </p:txBody>
      </p:sp>
      <p:pic>
        <p:nvPicPr>
          <p:cNvPr id="6" name="Picture 5">
            <a:extLst>
              <a:ext uri="{FF2B5EF4-FFF2-40B4-BE49-F238E27FC236}">
                <a16:creationId xmlns:a16="http://schemas.microsoft.com/office/drawing/2014/main" id="{B5932EF9-8151-4579-A03C-380C81229BDA}"/>
              </a:ext>
            </a:extLst>
          </p:cNvPr>
          <p:cNvPicPr>
            <a:picLocks noChangeAspect="1"/>
          </p:cNvPicPr>
          <p:nvPr/>
        </p:nvPicPr>
        <p:blipFill>
          <a:blip r:embed="rId2"/>
          <a:stretch>
            <a:fillRect/>
          </a:stretch>
        </p:blipFill>
        <p:spPr>
          <a:xfrm>
            <a:off x="457200" y="1794558"/>
            <a:ext cx="8147248" cy="468750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125569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CBD6-F6C1-41F1-B7B1-A089528A5646}"/>
              </a:ext>
            </a:extLst>
          </p:cNvPr>
          <p:cNvSpPr>
            <a:spLocks noGrp="1"/>
          </p:cNvSpPr>
          <p:nvPr>
            <p:ph type="title"/>
          </p:nvPr>
        </p:nvSpPr>
        <p:spPr>
          <a:xfrm>
            <a:off x="2555776" y="274638"/>
            <a:ext cx="6131024" cy="1095375"/>
          </a:xfrm>
        </p:spPr>
        <p:txBody>
          <a:bodyPr>
            <a:normAutofit fontScale="90000"/>
          </a:bodyPr>
          <a:lstStyle/>
          <a:p>
            <a:r>
              <a:rPr lang="en-IN" sz="3600" b="1" dirty="0">
                <a:latin typeface="Times New Roman" pitchFamily="18" charset="0"/>
                <a:cs typeface="Times New Roman" pitchFamily="18" charset="0"/>
              </a:rPr>
              <a:t>AND Problem and its Neural Network</a:t>
            </a:r>
            <a:endParaRPr lang="en-IN" sz="3600" dirty="0"/>
          </a:p>
        </p:txBody>
      </p:sp>
      <p:sp>
        <p:nvSpPr>
          <p:cNvPr id="4" name="Footer Placeholder 3">
            <a:extLst>
              <a:ext uri="{FF2B5EF4-FFF2-40B4-BE49-F238E27FC236}">
                <a16:creationId xmlns:a16="http://schemas.microsoft.com/office/drawing/2014/main" id="{12FEBF7A-0815-408A-B22D-F49EF6772D22}"/>
              </a:ext>
            </a:extLst>
          </p:cNvPr>
          <p:cNvSpPr>
            <a:spLocks noGrp="1"/>
          </p:cNvSpPr>
          <p:nvPr>
            <p:ph type="ftr" sz="quarter" idx="11"/>
          </p:nvPr>
        </p:nvSpPr>
        <p:spPr>
          <a:xfrm>
            <a:off x="3124200" y="6356350"/>
            <a:ext cx="396808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CA9C1F-2140-4371-B2F2-9AF1C0932418}"/>
              </a:ext>
            </a:extLst>
          </p:cNvPr>
          <p:cNvSpPr>
            <a:spLocks noGrp="1"/>
          </p:cNvSpPr>
          <p:nvPr>
            <p:ph type="sldNum" sz="quarter" idx="12"/>
          </p:nvPr>
        </p:nvSpPr>
        <p:spPr/>
        <p:txBody>
          <a:bodyPr/>
          <a:lstStyle/>
          <a:p>
            <a:fld id="{BB055922-87EB-483D-8474-2C9330A0D922}" type="slidenum">
              <a:rPr lang="en-US" smtClean="0"/>
              <a:t>58</a:t>
            </a:fld>
            <a:endParaRPr lang="en-US"/>
          </a:p>
        </p:txBody>
      </p:sp>
      <p:pic>
        <p:nvPicPr>
          <p:cNvPr id="3" name="Content Placeholder 2">
            <a:extLst>
              <a:ext uri="{FF2B5EF4-FFF2-40B4-BE49-F238E27FC236}">
                <a16:creationId xmlns:a16="http://schemas.microsoft.com/office/drawing/2014/main" id="{CD0E5FEC-6187-45C0-BB8A-A1AB04351A09}"/>
              </a:ext>
            </a:extLst>
          </p:cNvPr>
          <p:cNvPicPr>
            <a:picLocks noGrp="1" noChangeAspect="1"/>
          </p:cNvPicPr>
          <p:nvPr>
            <p:ph idx="1"/>
          </p:nvPr>
        </p:nvPicPr>
        <p:blipFill>
          <a:blip r:embed="rId2"/>
          <a:stretch>
            <a:fillRect/>
          </a:stretch>
        </p:blipFill>
        <p:spPr>
          <a:xfrm>
            <a:off x="827584" y="1830388"/>
            <a:ext cx="7488831" cy="452596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975225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79D1-16D4-4927-8958-3BCFCAAF566D}"/>
              </a:ext>
            </a:extLst>
          </p:cNvPr>
          <p:cNvSpPr>
            <a:spLocks noGrp="1"/>
          </p:cNvSpPr>
          <p:nvPr>
            <p:ph type="title"/>
          </p:nvPr>
        </p:nvSpPr>
        <p:spPr>
          <a:xfrm>
            <a:off x="2627784" y="274638"/>
            <a:ext cx="6059016" cy="1210146"/>
          </a:xfrm>
        </p:spPr>
        <p:txBody>
          <a:bodyPr>
            <a:normAutofit/>
          </a:bodyPr>
          <a:lstStyle/>
          <a:p>
            <a:r>
              <a:rPr lang="en-IN" sz="3600" b="1" dirty="0">
                <a:latin typeface="Times New Roman" pitchFamily="18" charset="0"/>
                <a:cs typeface="Times New Roman" pitchFamily="18" charset="0"/>
              </a:rPr>
              <a:t>Single layer feed forward Neural Network</a:t>
            </a:r>
            <a:endParaRPr lang="en-IN" sz="3600" dirty="0"/>
          </a:p>
        </p:txBody>
      </p:sp>
      <p:sp>
        <p:nvSpPr>
          <p:cNvPr id="3" name="Content Placeholder 2">
            <a:extLst>
              <a:ext uri="{FF2B5EF4-FFF2-40B4-BE49-F238E27FC236}">
                <a16:creationId xmlns:a16="http://schemas.microsoft.com/office/drawing/2014/main" id="{C2945798-AB30-44E6-AFAD-618CCBC79AFA}"/>
              </a:ext>
            </a:extLst>
          </p:cNvPr>
          <p:cNvSpPr>
            <a:spLocks noGrp="1"/>
          </p:cNvSpPr>
          <p:nvPr>
            <p:ph idx="1"/>
          </p:nvPr>
        </p:nvSpPr>
        <p:spPr>
          <a:xfrm>
            <a:off x="457200" y="1600200"/>
            <a:ext cx="8229600" cy="4756150"/>
          </a:xfrm>
        </p:spPr>
        <p:txBody>
          <a:bodyPr/>
          <a:lstStyle/>
          <a:p>
            <a:pPr marL="0" indent="0">
              <a:buNone/>
            </a:pPr>
            <a:r>
              <a:rPr lang="en-US" dirty="0"/>
              <a:t> </a:t>
            </a:r>
            <a:endParaRPr lang="en-IN" dirty="0"/>
          </a:p>
        </p:txBody>
      </p:sp>
      <p:sp>
        <p:nvSpPr>
          <p:cNvPr id="4" name="Footer Placeholder 3">
            <a:extLst>
              <a:ext uri="{FF2B5EF4-FFF2-40B4-BE49-F238E27FC236}">
                <a16:creationId xmlns:a16="http://schemas.microsoft.com/office/drawing/2014/main" id="{E42B285B-F2D1-4078-BA22-CB04FEE3362C}"/>
              </a:ext>
            </a:extLst>
          </p:cNvPr>
          <p:cNvSpPr>
            <a:spLocks noGrp="1"/>
          </p:cNvSpPr>
          <p:nvPr>
            <p:ph type="ftr" sz="quarter" idx="11"/>
          </p:nvPr>
        </p:nvSpPr>
        <p:spPr>
          <a:xfrm>
            <a:off x="3124200" y="6356350"/>
            <a:ext cx="389607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DACCBFD4-0E14-41DA-9676-F3B90084ACA7}"/>
              </a:ext>
            </a:extLst>
          </p:cNvPr>
          <p:cNvSpPr>
            <a:spLocks noGrp="1"/>
          </p:cNvSpPr>
          <p:nvPr>
            <p:ph type="sldNum" sz="quarter" idx="12"/>
          </p:nvPr>
        </p:nvSpPr>
        <p:spPr/>
        <p:txBody>
          <a:bodyPr/>
          <a:lstStyle/>
          <a:p>
            <a:fld id="{BB055922-87EB-483D-8474-2C9330A0D922}" type="slidenum">
              <a:rPr lang="en-US" smtClean="0"/>
              <a:t>59</a:t>
            </a:fld>
            <a:endParaRPr lang="en-US"/>
          </a:p>
        </p:txBody>
      </p:sp>
      <p:pic>
        <p:nvPicPr>
          <p:cNvPr id="8" name="Picture 7">
            <a:extLst>
              <a:ext uri="{FF2B5EF4-FFF2-40B4-BE49-F238E27FC236}">
                <a16:creationId xmlns:a16="http://schemas.microsoft.com/office/drawing/2014/main" id="{634ACF86-3E10-465B-8FB6-ADB1158D4D73}"/>
              </a:ext>
            </a:extLst>
          </p:cNvPr>
          <p:cNvPicPr>
            <a:picLocks noChangeAspect="1"/>
          </p:cNvPicPr>
          <p:nvPr/>
        </p:nvPicPr>
        <p:blipFill>
          <a:blip r:embed="rId2"/>
          <a:stretch>
            <a:fillRect/>
          </a:stretch>
        </p:blipFill>
        <p:spPr>
          <a:xfrm>
            <a:off x="827584" y="1337988"/>
            <a:ext cx="7488832" cy="501836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172898"/>
            <a:ext cx="1728192" cy="1247680"/>
          </a:xfrm>
          <a:prstGeom prst="rect">
            <a:avLst/>
          </a:prstGeom>
        </p:spPr>
      </p:pic>
    </p:spTree>
    <p:extLst>
      <p:ext uri="{BB962C8B-B14F-4D97-AF65-F5344CB8AC3E}">
        <p14:creationId xmlns:p14="http://schemas.microsoft.com/office/powerpoint/2010/main" val="41384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260648"/>
            <a:ext cx="6347048" cy="936104"/>
          </a:xfrm>
        </p:spPr>
        <p:txBody>
          <a:bodyPr>
            <a:normAutofit/>
          </a:bodyPr>
          <a:lstStyle/>
          <a:p>
            <a:r>
              <a:rPr lang="en-GB" sz="3600" b="1" dirty="0">
                <a:latin typeface="Times New Roman" pitchFamily="18" charset="0"/>
                <a:cs typeface="Times New Roman" pitchFamily="18" charset="0"/>
              </a:rPr>
              <a:t>Concept of Computing</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37907"/>
            <a:ext cx="8229600" cy="4525963"/>
          </a:xfrm>
        </p:spPr>
        <p:txBody>
          <a:bodyPr>
            <a:normAutofit/>
          </a:bodyPr>
          <a:lstStyle/>
          <a:p>
            <a:pPr marL="0" indent="0">
              <a:buNone/>
            </a:pPr>
            <a:r>
              <a:rPr lang="en-GB" dirty="0">
                <a:latin typeface="Times New Roman" pitchFamily="18" charset="0"/>
                <a:cs typeface="Times New Roman" pitchFamily="18" charset="0"/>
              </a:rPr>
              <a:t> </a:t>
            </a:r>
          </a:p>
          <a:p>
            <a:pPr marL="0" indent="0">
              <a:buNone/>
            </a:pPr>
            <a:endParaRPr lang="en-GB"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B055922-87EB-483D-8474-2C9330A0D922}" type="slidenum">
              <a:rPr lang="en-US" smtClean="0"/>
              <a:t>6</a:t>
            </a:fld>
            <a:endParaRPr lang="en-US"/>
          </a:p>
        </p:txBody>
      </p:sp>
      <p:sp>
        <p:nvSpPr>
          <p:cNvPr id="5" name="Footer Placeholder 4"/>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pic>
        <p:nvPicPr>
          <p:cNvPr id="9" name="Picture 8">
            <a:extLst>
              <a:ext uri="{FF2B5EF4-FFF2-40B4-BE49-F238E27FC236}">
                <a16:creationId xmlns:a16="http://schemas.microsoft.com/office/drawing/2014/main" id="{FCFF47AA-49C3-499D-99A8-EF542FF276EF}"/>
              </a:ext>
            </a:extLst>
          </p:cNvPr>
          <p:cNvPicPr>
            <a:picLocks noChangeAspect="1"/>
          </p:cNvPicPr>
          <p:nvPr/>
        </p:nvPicPr>
        <p:blipFill>
          <a:blip r:embed="rId2"/>
          <a:stretch>
            <a:fillRect/>
          </a:stretch>
        </p:blipFill>
        <p:spPr>
          <a:xfrm>
            <a:off x="871917" y="1196752"/>
            <a:ext cx="7400165" cy="502974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pic>
        <p:nvPicPr>
          <p:cNvPr id="10" name="Picture 9"/>
          <p:cNvPicPr>
            <a:picLocks noChangeAspect="1"/>
          </p:cNvPicPr>
          <p:nvPr/>
        </p:nvPicPr>
        <p:blipFill>
          <a:blip r:embed="rId4"/>
          <a:stretch>
            <a:fillRect/>
          </a:stretch>
        </p:blipFill>
        <p:spPr>
          <a:xfrm>
            <a:off x="539552" y="1952467"/>
            <a:ext cx="8201025" cy="3492757"/>
          </a:xfrm>
          <a:prstGeom prst="rect">
            <a:avLst/>
          </a:prstGeom>
        </p:spPr>
      </p:pic>
    </p:spTree>
    <p:extLst>
      <p:ext uri="{BB962C8B-B14F-4D97-AF65-F5344CB8AC3E}">
        <p14:creationId xmlns:p14="http://schemas.microsoft.com/office/powerpoint/2010/main" val="1912307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DD6A-03E2-4374-8588-57FC3EEED886}"/>
              </a:ext>
            </a:extLst>
          </p:cNvPr>
          <p:cNvSpPr>
            <a:spLocks noGrp="1"/>
          </p:cNvSpPr>
          <p:nvPr>
            <p:ph type="title"/>
          </p:nvPr>
        </p:nvSpPr>
        <p:spPr>
          <a:xfrm>
            <a:off x="2915816" y="274638"/>
            <a:ext cx="5770984" cy="994122"/>
          </a:xfrm>
        </p:spPr>
        <p:txBody>
          <a:bodyPr>
            <a:normAutofit fontScale="90000"/>
          </a:bodyPr>
          <a:lstStyle/>
          <a:p>
            <a:r>
              <a:rPr lang="en-IN" sz="3600" b="1" dirty="0">
                <a:latin typeface="Times New Roman" pitchFamily="18" charset="0"/>
                <a:cs typeface="Times New Roman" pitchFamily="18" charset="0"/>
              </a:rPr>
              <a:t>Single layer feed forward Neural Network</a:t>
            </a:r>
            <a:endParaRPr lang="en-IN" sz="3600" dirty="0"/>
          </a:p>
        </p:txBody>
      </p:sp>
      <p:pic>
        <p:nvPicPr>
          <p:cNvPr id="6" name="Content Placeholder 5">
            <a:extLst>
              <a:ext uri="{FF2B5EF4-FFF2-40B4-BE49-F238E27FC236}">
                <a16:creationId xmlns:a16="http://schemas.microsoft.com/office/drawing/2014/main" id="{58E4CFBC-A30B-454A-8DCC-6FDB9C285B62}"/>
              </a:ext>
            </a:extLst>
          </p:cNvPr>
          <p:cNvPicPr>
            <a:picLocks noGrp="1" noChangeAspect="1"/>
          </p:cNvPicPr>
          <p:nvPr>
            <p:ph idx="1"/>
          </p:nvPr>
        </p:nvPicPr>
        <p:blipFill>
          <a:blip r:embed="rId2"/>
          <a:stretch>
            <a:fillRect/>
          </a:stretch>
        </p:blipFill>
        <p:spPr>
          <a:xfrm>
            <a:off x="457200" y="1621096"/>
            <a:ext cx="8229600" cy="4484171"/>
          </a:xfrm>
          <a:prstGeom prst="rect">
            <a:avLst/>
          </a:prstGeom>
        </p:spPr>
      </p:pic>
      <p:sp>
        <p:nvSpPr>
          <p:cNvPr id="4" name="Footer Placeholder 3">
            <a:extLst>
              <a:ext uri="{FF2B5EF4-FFF2-40B4-BE49-F238E27FC236}">
                <a16:creationId xmlns:a16="http://schemas.microsoft.com/office/drawing/2014/main" id="{6459B8C4-6CB5-4F46-8987-8DB9BAFF6255}"/>
              </a:ext>
            </a:extLst>
          </p:cNvPr>
          <p:cNvSpPr>
            <a:spLocks noGrp="1"/>
          </p:cNvSpPr>
          <p:nvPr>
            <p:ph type="ftr" sz="quarter" idx="11"/>
          </p:nvPr>
        </p:nvSpPr>
        <p:spPr>
          <a:xfrm>
            <a:off x="3124200" y="6356350"/>
            <a:ext cx="3680048"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95B48D4C-A5E1-43B5-8C44-8D23F72A5B7A}"/>
              </a:ext>
            </a:extLst>
          </p:cNvPr>
          <p:cNvSpPr>
            <a:spLocks noGrp="1"/>
          </p:cNvSpPr>
          <p:nvPr>
            <p:ph type="sldNum" sz="quarter" idx="12"/>
          </p:nvPr>
        </p:nvSpPr>
        <p:spPr/>
        <p:txBody>
          <a:bodyPr/>
          <a:lstStyle/>
          <a:p>
            <a:fld id="{BB055922-87EB-483D-8474-2C9330A0D922}" type="slidenum">
              <a:rPr lang="en-US" smtClean="0"/>
              <a:t>60</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009258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2A7B-6830-4230-AED3-16FBB57C0B50}"/>
              </a:ext>
            </a:extLst>
          </p:cNvPr>
          <p:cNvSpPr>
            <a:spLocks noGrp="1"/>
          </p:cNvSpPr>
          <p:nvPr>
            <p:ph type="title"/>
          </p:nvPr>
        </p:nvSpPr>
        <p:spPr>
          <a:xfrm>
            <a:off x="2699792" y="274638"/>
            <a:ext cx="5987008" cy="994122"/>
          </a:xfrm>
        </p:spPr>
        <p:txBody>
          <a:bodyPr>
            <a:normAutofit/>
          </a:bodyPr>
          <a:lstStyle/>
          <a:p>
            <a:r>
              <a:rPr lang="en-IN" sz="3600" b="1" dirty="0">
                <a:latin typeface="Times New Roman" pitchFamily="18" charset="0"/>
                <a:cs typeface="Times New Roman" pitchFamily="18" charset="0"/>
              </a:rPr>
              <a:t>Modelling SLFFNN</a:t>
            </a:r>
            <a:endParaRPr lang="en-IN" sz="3600" dirty="0"/>
          </a:p>
        </p:txBody>
      </p:sp>
      <p:pic>
        <p:nvPicPr>
          <p:cNvPr id="6" name="Content Placeholder 5">
            <a:extLst>
              <a:ext uri="{FF2B5EF4-FFF2-40B4-BE49-F238E27FC236}">
                <a16:creationId xmlns:a16="http://schemas.microsoft.com/office/drawing/2014/main" id="{13F24A6E-4B88-4C0D-AEFC-CE99410FB74C}"/>
              </a:ext>
            </a:extLst>
          </p:cNvPr>
          <p:cNvPicPr>
            <a:picLocks noGrp="1" noChangeAspect="1"/>
          </p:cNvPicPr>
          <p:nvPr>
            <p:ph idx="1"/>
          </p:nvPr>
        </p:nvPicPr>
        <p:blipFill>
          <a:blip r:embed="rId2"/>
          <a:stretch>
            <a:fillRect/>
          </a:stretch>
        </p:blipFill>
        <p:spPr>
          <a:xfrm>
            <a:off x="683568" y="1812101"/>
            <a:ext cx="7632847" cy="4525963"/>
          </a:xfrm>
          <a:prstGeom prst="rect">
            <a:avLst/>
          </a:prstGeom>
        </p:spPr>
      </p:pic>
      <p:sp>
        <p:nvSpPr>
          <p:cNvPr id="4" name="Footer Placeholder 3">
            <a:extLst>
              <a:ext uri="{FF2B5EF4-FFF2-40B4-BE49-F238E27FC236}">
                <a16:creationId xmlns:a16="http://schemas.microsoft.com/office/drawing/2014/main" id="{9F661BD6-A525-4840-8A70-673091595CB8}"/>
              </a:ext>
            </a:extLst>
          </p:cNvPr>
          <p:cNvSpPr>
            <a:spLocks noGrp="1"/>
          </p:cNvSpPr>
          <p:nvPr>
            <p:ph type="ftr" sz="quarter" idx="11"/>
          </p:nvPr>
        </p:nvSpPr>
        <p:spPr>
          <a:xfrm>
            <a:off x="3124200" y="6356350"/>
            <a:ext cx="3824064"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A54A090-01E4-4DEB-A464-09695109BB35}"/>
              </a:ext>
            </a:extLst>
          </p:cNvPr>
          <p:cNvSpPr>
            <a:spLocks noGrp="1"/>
          </p:cNvSpPr>
          <p:nvPr>
            <p:ph type="sldNum" sz="quarter" idx="12"/>
          </p:nvPr>
        </p:nvSpPr>
        <p:spPr/>
        <p:txBody>
          <a:bodyPr/>
          <a:lstStyle/>
          <a:p>
            <a:fld id="{BB055922-87EB-483D-8474-2C9330A0D922}" type="slidenum">
              <a:rPr lang="en-US" smtClean="0"/>
              <a:t>61</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372692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F63F-38E1-4D9B-A2EF-880D5BC9D8AB}"/>
              </a:ext>
            </a:extLst>
          </p:cNvPr>
          <p:cNvSpPr>
            <a:spLocks noGrp="1"/>
          </p:cNvSpPr>
          <p:nvPr>
            <p:ph type="title"/>
          </p:nvPr>
        </p:nvSpPr>
        <p:spPr>
          <a:xfrm>
            <a:off x="1962964" y="274637"/>
            <a:ext cx="6723836" cy="1157045"/>
          </a:xfrm>
        </p:spPr>
        <p:txBody>
          <a:bodyPr>
            <a:normAutofit fontScale="90000"/>
          </a:bodyPr>
          <a:lstStyle/>
          <a:p>
            <a:r>
              <a:rPr lang="en-IN" sz="3600" b="1" dirty="0">
                <a:latin typeface="Times New Roman" pitchFamily="18" charset="0"/>
                <a:cs typeface="Times New Roman" pitchFamily="18" charset="0"/>
              </a:rPr>
              <a:t>Multi layer feed forward Neural Network </a:t>
            </a:r>
            <a:endParaRPr lang="en-IN" sz="3600" dirty="0"/>
          </a:p>
        </p:txBody>
      </p:sp>
      <p:sp>
        <p:nvSpPr>
          <p:cNvPr id="4" name="Footer Placeholder 3">
            <a:extLst>
              <a:ext uri="{FF2B5EF4-FFF2-40B4-BE49-F238E27FC236}">
                <a16:creationId xmlns:a16="http://schemas.microsoft.com/office/drawing/2014/main" id="{CEC89E2D-E768-45C6-B0B6-1CC1FB0B511A}"/>
              </a:ext>
            </a:extLst>
          </p:cNvPr>
          <p:cNvSpPr>
            <a:spLocks noGrp="1"/>
          </p:cNvSpPr>
          <p:nvPr>
            <p:ph type="ftr" sz="quarter" idx="11"/>
          </p:nvPr>
        </p:nvSpPr>
        <p:spPr>
          <a:xfrm>
            <a:off x="3124200" y="6356350"/>
            <a:ext cx="389607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5056EC80-90C4-4452-81EE-3C5E49703743}"/>
              </a:ext>
            </a:extLst>
          </p:cNvPr>
          <p:cNvSpPr>
            <a:spLocks noGrp="1"/>
          </p:cNvSpPr>
          <p:nvPr>
            <p:ph type="sldNum" sz="quarter" idx="12"/>
          </p:nvPr>
        </p:nvSpPr>
        <p:spPr/>
        <p:txBody>
          <a:bodyPr/>
          <a:lstStyle/>
          <a:p>
            <a:fld id="{BB055922-87EB-483D-8474-2C9330A0D922}" type="slidenum">
              <a:rPr lang="en-US" smtClean="0"/>
              <a:t>62</a:t>
            </a:fld>
            <a:endParaRPr lang="en-US"/>
          </a:p>
        </p:txBody>
      </p:sp>
      <p:sp>
        <p:nvSpPr>
          <p:cNvPr id="8" name="Rectangle 7">
            <a:extLst>
              <a:ext uri="{FF2B5EF4-FFF2-40B4-BE49-F238E27FC236}">
                <a16:creationId xmlns:a16="http://schemas.microsoft.com/office/drawing/2014/main" id="{9A127849-878B-46EE-90A5-B504E668AE50}"/>
              </a:ext>
            </a:extLst>
          </p:cNvPr>
          <p:cNvSpPr/>
          <p:nvPr/>
        </p:nvSpPr>
        <p:spPr>
          <a:xfrm>
            <a:off x="1962964" y="5224870"/>
            <a:ext cx="6209436" cy="923330"/>
          </a:xfrm>
          <a:prstGeom prst="rect">
            <a:avLst/>
          </a:prstGeom>
        </p:spPr>
        <p:txBody>
          <a:bodyPr wrap="square">
            <a:spAutoFit/>
          </a:bodyPr>
          <a:lstStyle/>
          <a:p>
            <a:r>
              <a:rPr lang="en-US" b="1" dirty="0">
                <a:solidFill>
                  <a:srgbClr val="444444"/>
                </a:solidFill>
                <a:latin typeface="Open Sans"/>
              </a:rPr>
              <a:t>Accuracy or Classification rate:</a:t>
            </a:r>
            <a:r>
              <a:rPr lang="en-US" dirty="0">
                <a:solidFill>
                  <a:srgbClr val="444444"/>
                </a:solidFill>
                <a:latin typeface="Open Sans"/>
              </a:rPr>
              <a:t> Overall, how often is the classifier correct?</a:t>
            </a:r>
          </a:p>
          <a:p>
            <a:r>
              <a:rPr lang="en-US" dirty="0">
                <a:solidFill>
                  <a:srgbClr val="444444"/>
                </a:solidFill>
                <a:latin typeface="Open Sans"/>
              </a:rPr>
              <a:t>Ans. (TP+TN)/total = (100+50)/165 = 0.91</a:t>
            </a:r>
            <a:endParaRPr lang="en-US" b="0" i="0" dirty="0">
              <a:solidFill>
                <a:srgbClr val="444444"/>
              </a:solidFill>
              <a:effectLst/>
              <a:latin typeface="Open Sans"/>
            </a:endParaRPr>
          </a:p>
        </p:txBody>
      </p:sp>
      <p:pic>
        <p:nvPicPr>
          <p:cNvPr id="6" name="Content Placeholder 5">
            <a:extLst>
              <a:ext uri="{FF2B5EF4-FFF2-40B4-BE49-F238E27FC236}">
                <a16:creationId xmlns:a16="http://schemas.microsoft.com/office/drawing/2014/main" id="{35C28A40-EA0E-4452-9007-DEEC50E62862}"/>
              </a:ext>
            </a:extLst>
          </p:cNvPr>
          <p:cNvPicPr>
            <a:picLocks noGrp="1" noChangeAspect="1"/>
          </p:cNvPicPr>
          <p:nvPr>
            <p:ph idx="1"/>
          </p:nvPr>
        </p:nvPicPr>
        <p:blipFill>
          <a:blip r:embed="rId2"/>
          <a:stretch>
            <a:fillRect/>
          </a:stretch>
        </p:blipFill>
        <p:spPr>
          <a:xfrm>
            <a:off x="520939" y="1600200"/>
            <a:ext cx="8102121" cy="452596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590262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67E9-A039-4778-89DA-8FC21485D0A5}"/>
              </a:ext>
            </a:extLst>
          </p:cNvPr>
          <p:cNvSpPr>
            <a:spLocks noGrp="1"/>
          </p:cNvSpPr>
          <p:nvPr>
            <p:ph type="title"/>
          </p:nvPr>
        </p:nvSpPr>
        <p:spPr>
          <a:xfrm>
            <a:off x="2339752" y="274638"/>
            <a:ext cx="6347048" cy="1095375"/>
          </a:xfrm>
        </p:spPr>
        <p:txBody>
          <a:bodyPr>
            <a:normAutofit fontScale="90000"/>
          </a:bodyPr>
          <a:lstStyle/>
          <a:p>
            <a:r>
              <a:rPr lang="en-IN" sz="3600" b="1" dirty="0">
                <a:latin typeface="Times New Roman" pitchFamily="18" charset="0"/>
                <a:cs typeface="Times New Roman" pitchFamily="18" charset="0"/>
              </a:rPr>
              <a:t>Multi layer feed forward Neural Network </a:t>
            </a:r>
            <a:endParaRPr lang="en-IN" sz="3600" dirty="0"/>
          </a:p>
        </p:txBody>
      </p:sp>
      <p:sp>
        <p:nvSpPr>
          <p:cNvPr id="3" name="Content Placeholder 2">
            <a:extLst>
              <a:ext uri="{FF2B5EF4-FFF2-40B4-BE49-F238E27FC236}">
                <a16:creationId xmlns:a16="http://schemas.microsoft.com/office/drawing/2014/main" id="{A3136AC5-8E48-40D1-A3FB-00CCA1ABA1BD}"/>
              </a:ext>
            </a:extLst>
          </p:cNvPr>
          <p:cNvSpPr>
            <a:spLocks noGrp="1"/>
          </p:cNvSpPr>
          <p:nvPr>
            <p:ph idx="1"/>
          </p:nvPr>
        </p:nvSpPr>
        <p:spPr/>
        <p:txBody>
          <a:bodyPr/>
          <a:lstStyle/>
          <a:p>
            <a:pPr marL="0" indent="0">
              <a:buNone/>
            </a:pPr>
            <a:endParaRPr lang="en-US" dirty="0"/>
          </a:p>
          <a:p>
            <a:endParaRPr lang="en-IN" dirty="0"/>
          </a:p>
        </p:txBody>
      </p:sp>
      <p:sp>
        <p:nvSpPr>
          <p:cNvPr id="4" name="Footer Placeholder 3">
            <a:extLst>
              <a:ext uri="{FF2B5EF4-FFF2-40B4-BE49-F238E27FC236}">
                <a16:creationId xmlns:a16="http://schemas.microsoft.com/office/drawing/2014/main" id="{14A6463E-C494-4B4F-9095-07F69CF9F73C}"/>
              </a:ext>
            </a:extLst>
          </p:cNvPr>
          <p:cNvSpPr>
            <a:spLocks noGrp="1"/>
          </p:cNvSpPr>
          <p:nvPr>
            <p:ph type="ftr" sz="quarter" idx="11"/>
          </p:nvPr>
        </p:nvSpPr>
        <p:spPr>
          <a:xfrm>
            <a:off x="3124200" y="6356350"/>
            <a:ext cx="3896072"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390B3A90-C6D5-4404-8CB5-115D4F4919D1}"/>
              </a:ext>
            </a:extLst>
          </p:cNvPr>
          <p:cNvSpPr>
            <a:spLocks noGrp="1"/>
          </p:cNvSpPr>
          <p:nvPr>
            <p:ph type="sldNum" sz="quarter" idx="12"/>
          </p:nvPr>
        </p:nvSpPr>
        <p:spPr/>
        <p:txBody>
          <a:bodyPr/>
          <a:lstStyle/>
          <a:p>
            <a:fld id="{BB055922-87EB-483D-8474-2C9330A0D922}" type="slidenum">
              <a:rPr lang="en-US" smtClean="0"/>
              <a:t>63</a:t>
            </a:fld>
            <a:endParaRPr lang="en-US"/>
          </a:p>
        </p:txBody>
      </p:sp>
      <p:pic>
        <p:nvPicPr>
          <p:cNvPr id="6" name="Picture 5">
            <a:extLst>
              <a:ext uri="{FF2B5EF4-FFF2-40B4-BE49-F238E27FC236}">
                <a16:creationId xmlns:a16="http://schemas.microsoft.com/office/drawing/2014/main" id="{4AFE177C-0BB1-4051-A7DE-BBC65920B8C0}"/>
              </a:ext>
            </a:extLst>
          </p:cNvPr>
          <p:cNvPicPr>
            <a:picLocks noChangeAspect="1"/>
          </p:cNvPicPr>
          <p:nvPr/>
        </p:nvPicPr>
        <p:blipFill>
          <a:blip r:embed="rId2"/>
          <a:stretch>
            <a:fillRect/>
          </a:stretch>
        </p:blipFill>
        <p:spPr>
          <a:xfrm>
            <a:off x="584293" y="1763696"/>
            <a:ext cx="8102507" cy="462606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063743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8C16-AE5C-48E4-946D-D8F58A2A4FD6}"/>
              </a:ext>
            </a:extLst>
          </p:cNvPr>
          <p:cNvSpPr>
            <a:spLocks noGrp="1"/>
          </p:cNvSpPr>
          <p:nvPr>
            <p:ph type="title"/>
          </p:nvPr>
        </p:nvSpPr>
        <p:spPr>
          <a:xfrm>
            <a:off x="2555776" y="274638"/>
            <a:ext cx="6131024" cy="994122"/>
          </a:xfrm>
        </p:spPr>
        <p:txBody>
          <a:bodyPr>
            <a:normAutofit fontScale="90000"/>
          </a:bodyPr>
          <a:lstStyle/>
          <a:p>
            <a:r>
              <a:rPr lang="en-IN" sz="3600" b="1" dirty="0">
                <a:latin typeface="Times New Roman" pitchFamily="18" charset="0"/>
                <a:cs typeface="Times New Roman" pitchFamily="18" charset="0"/>
              </a:rPr>
              <a:t>Multi layer feed forward Neural Network </a:t>
            </a:r>
            <a:endParaRPr lang="en-IN" sz="3600" dirty="0"/>
          </a:p>
        </p:txBody>
      </p:sp>
      <p:pic>
        <p:nvPicPr>
          <p:cNvPr id="6" name="Content Placeholder 5">
            <a:extLst>
              <a:ext uri="{FF2B5EF4-FFF2-40B4-BE49-F238E27FC236}">
                <a16:creationId xmlns:a16="http://schemas.microsoft.com/office/drawing/2014/main" id="{EC3FB144-AA6C-4C55-A619-3000C0CB2EFE}"/>
              </a:ext>
            </a:extLst>
          </p:cNvPr>
          <p:cNvPicPr>
            <a:picLocks noGrp="1" noChangeAspect="1"/>
          </p:cNvPicPr>
          <p:nvPr>
            <p:ph idx="1"/>
          </p:nvPr>
        </p:nvPicPr>
        <p:blipFill>
          <a:blip r:embed="rId2"/>
          <a:stretch>
            <a:fillRect/>
          </a:stretch>
        </p:blipFill>
        <p:spPr>
          <a:xfrm>
            <a:off x="755576" y="1600200"/>
            <a:ext cx="7416823" cy="4525963"/>
          </a:xfrm>
          <a:prstGeom prst="rect">
            <a:avLst/>
          </a:prstGeom>
        </p:spPr>
      </p:pic>
      <p:sp>
        <p:nvSpPr>
          <p:cNvPr id="4" name="Footer Placeholder 3">
            <a:extLst>
              <a:ext uri="{FF2B5EF4-FFF2-40B4-BE49-F238E27FC236}">
                <a16:creationId xmlns:a16="http://schemas.microsoft.com/office/drawing/2014/main" id="{941F4F24-DDCA-407F-A3BD-7BCB3B311A9B}"/>
              </a:ext>
            </a:extLst>
          </p:cNvPr>
          <p:cNvSpPr>
            <a:spLocks noGrp="1"/>
          </p:cNvSpPr>
          <p:nvPr>
            <p:ph type="ftr" sz="quarter" idx="11"/>
          </p:nvPr>
        </p:nvSpPr>
        <p:spPr>
          <a:xfrm>
            <a:off x="3124200" y="6356350"/>
            <a:ext cx="3680048"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189BC80-BEAA-4CC0-9725-614FA9C5377D}"/>
              </a:ext>
            </a:extLst>
          </p:cNvPr>
          <p:cNvSpPr>
            <a:spLocks noGrp="1"/>
          </p:cNvSpPr>
          <p:nvPr>
            <p:ph type="sldNum" sz="quarter" idx="12"/>
          </p:nvPr>
        </p:nvSpPr>
        <p:spPr/>
        <p:txBody>
          <a:bodyPr/>
          <a:lstStyle/>
          <a:p>
            <a:fld id="{BB055922-87EB-483D-8474-2C9330A0D922}" type="slidenum">
              <a:rPr lang="en-US" smtClean="0"/>
              <a:t>64</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3701"/>
            <a:ext cx="2211349" cy="1596499"/>
          </a:xfrm>
          <a:prstGeom prst="rect">
            <a:avLst/>
          </a:prstGeom>
        </p:spPr>
      </p:pic>
    </p:spTree>
    <p:extLst>
      <p:ext uri="{BB962C8B-B14F-4D97-AF65-F5344CB8AC3E}">
        <p14:creationId xmlns:p14="http://schemas.microsoft.com/office/powerpoint/2010/main" val="2946992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D592-23FA-4B28-9C61-FF1DD397D287}"/>
              </a:ext>
            </a:extLst>
          </p:cNvPr>
          <p:cNvSpPr>
            <a:spLocks noGrp="1"/>
          </p:cNvSpPr>
          <p:nvPr>
            <p:ph type="title"/>
          </p:nvPr>
        </p:nvSpPr>
        <p:spPr>
          <a:xfrm>
            <a:off x="2234110" y="274638"/>
            <a:ext cx="6452690" cy="1095374"/>
          </a:xfrm>
        </p:spPr>
        <p:txBody>
          <a:bodyPr>
            <a:normAutofit/>
          </a:bodyPr>
          <a:lstStyle/>
          <a:p>
            <a:r>
              <a:rPr lang="en-IN" sz="3200" b="1" dirty="0">
                <a:latin typeface="Times New Roman" pitchFamily="18" charset="0"/>
                <a:cs typeface="Times New Roman" pitchFamily="18" charset="0"/>
              </a:rPr>
              <a:t>Recurrent Neural network Architecture</a:t>
            </a:r>
          </a:p>
        </p:txBody>
      </p:sp>
      <p:pic>
        <p:nvPicPr>
          <p:cNvPr id="6" name="Content Placeholder 5">
            <a:extLst>
              <a:ext uri="{FF2B5EF4-FFF2-40B4-BE49-F238E27FC236}">
                <a16:creationId xmlns:a16="http://schemas.microsoft.com/office/drawing/2014/main" id="{8CA83B9D-9AD1-428B-B86D-C71F98B7A5E6}"/>
              </a:ext>
            </a:extLst>
          </p:cNvPr>
          <p:cNvPicPr>
            <a:picLocks noGrp="1" noChangeAspect="1"/>
          </p:cNvPicPr>
          <p:nvPr>
            <p:ph idx="1"/>
          </p:nvPr>
        </p:nvPicPr>
        <p:blipFill>
          <a:blip r:embed="rId2"/>
          <a:stretch>
            <a:fillRect/>
          </a:stretch>
        </p:blipFill>
        <p:spPr>
          <a:xfrm>
            <a:off x="457200" y="2023331"/>
            <a:ext cx="8229600" cy="3679700"/>
          </a:xfrm>
          <a:prstGeom prst="rect">
            <a:avLst/>
          </a:prstGeom>
        </p:spPr>
      </p:pic>
      <p:sp>
        <p:nvSpPr>
          <p:cNvPr id="4" name="Footer Placeholder 3">
            <a:extLst>
              <a:ext uri="{FF2B5EF4-FFF2-40B4-BE49-F238E27FC236}">
                <a16:creationId xmlns:a16="http://schemas.microsoft.com/office/drawing/2014/main" id="{9E122615-2CFF-474C-9288-781CA770A12A}"/>
              </a:ext>
            </a:extLst>
          </p:cNvPr>
          <p:cNvSpPr>
            <a:spLocks noGrp="1"/>
          </p:cNvSpPr>
          <p:nvPr>
            <p:ph type="ftr" sz="quarter" idx="11"/>
          </p:nvPr>
        </p:nvSpPr>
        <p:spPr>
          <a:xfrm>
            <a:off x="3124200" y="6356350"/>
            <a:ext cx="3824064"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2FDD66A3-13DE-4178-B053-A50C6CF7D679}"/>
              </a:ext>
            </a:extLst>
          </p:cNvPr>
          <p:cNvSpPr>
            <a:spLocks noGrp="1"/>
          </p:cNvSpPr>
          <p:nvPr>
            <p:ph type="sldNum" sz="quarter" idx="12"/>
          </p:nvPr>
        </p:nvSpPr>
        <p:spPr/>
        <p:txBody>
          <a:bodyPr/>
          <a:lstStyle/>
          <a:p>
            <a:fld id="{BB055922-87EB-483D-8474-2C9330A0D922}" type="slidenum">
              <a:rPr lang="en-US" smtClean="0"/>
              <a:t>65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754576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E63A-0356-48E2-9FEC-277354FCE3FA}"/>
              </a:ext>
            </a:extLst>
          </p:cNvPr>
          <p:cNvSpPr>
            <a:spLocks noGrp="1"/>
          </p:cNvSpPr>
          <p:nvPr>
            <p:ph type="title"/>
          </p:nvPr>
        </p:nvSpPr>
        <p:spPr>
          <a:xfrm>
            <a:off x="2627784" y="274638"/>
            <a:ext cx="6059016" cy="994122"/>
          </a:xfrm>
        </p:spPr>
        <p:txBody>
          <a:bodyPr>
            <a:normAutofit/>
          </a:bodyPr>
          <a:lstStyle/>
          <a:p>
            <a:r>
              <a:rPr lang="en-IN" sz="3600" dirty="0"/>
              <a:t>Recurrent neural Network</a:t>
            </a:r>
          </a:p>
        </p:txBody>
      </p:sp>
      <p:sp>
        <p:nvSpPr>
          <p:cNvPr id="4" name="Footer Placeholder 3">
            <a:extLst>
              <a:ext uri="{FF2B5EF4-FFF2-40B4-BE49-F238E27FC236}">
                <a16:creationId xmlns:a16="http://schemas.microsoft.com/office/drawing/2014/main" id="{9C966892-9773-4087-840F-8067CA402AA9}"/>
              </a:ext>
            </a:extLst>
          </p:cNvPr>
          <p:cNvSpPr>
            <a:spLocks noGrp="1"/>
          </p:cNvSpPr>
          <p:nvPr>
            <p:ph type="ftr" sz="quarter" idx="11"/>
          </p:nvPr>
        </p:nvSpPr>
        <p:spPr>
          <a:xfrm>
            <a:off x="3124200" y="6356350"/>
            <a:ext cx="360804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E9FA6CFF-F405-4BDB-92C5-AB76331BE3E5}"/>
              </a:ext>
            </a:extLst>
          </p:cNvPr>
          <p:cNvSpPr>
            <a:spLocks noGrp="1"/>
          </p:cNvSpPr>
          <p:nvPr>
            <p:ph type="sldNum" sz="quarter" idx="12"/>
          </p:nvPr>
        </p:nvSpPr>
        <p:spPr/>
        <p:txBody>
          <a:bodyPr/>
          <a:lstStyle/>
          <a:p>
            <a:fld id="{BB055922-87EB-483D-8474-2C9330A0D922}" type="slidenum">
              <a:rPr lang="en-US" smtClean="0"/>
              <a:t>66</a:t>
            </a:fld>
            <a:endParaRPr lang="en-US"/>
          </a:p>
        </p:txBody>
      </p:sp>
      <p:pic>
        <p:nvPicPr>
          <p:cNvPr id="6" name="Picture 5">
            <a:extLst>
              <a:ext uri="{FF2B5EF4-FFF2-40B4-BE49-F238E27FC236}">
                <a16:creationId xmlns:a16="http://schemas.microsoft.com/office/drawing/2014/main" id="{7FFF4913-9F67-44A2-B240-E4D92F5AD704}"/>
              </a:ext>
            </a:extLst>
          </p:cNvPr>
          <p:cNvPicPr>
            <a:picLocks noChangeAspect="1"/>
          </p:cNvPicPr>
          <p:nvPr/>
        </p:nvPicPr>
        <p:blipFill>
          <a:blip r:embed="rId2"/>
          <a:stretch>
            <a:fillRect/>
          </a:stretch>
        </p:blipFill>
        <p:spPr>
          <a:xfrm>
            <a:off x="457200" y="1285910"/>
            <a:ext cx="8229600" cy="475180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270573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5131-C9FB-4A87-A150-45597FB6B9C2}"/>
              </a:ext>
            </a:extLst>
          </p:cNvPr>
          <p:cNvSpPr>
            <a:spLocks noGrp="1"/>
          </p:cNvSpPr>
          <p:nvPr>
            <p:ph type="title"/>
          </p:nvPr>
        </p:nvSpPr>
        <p:spPr>
          <a:xfrm>
            <a:off x="2267744" y="274638"/>
            <a:ext cx="6419056" cy="1210146"/>
          </a:xfrm>
        </p:spPr>
        <p:txBody>
          <a:bodyPr>
            <a:normAutofit/>
          </a:bodyPr>
          <a:lstStyle/>
          <a:p>
            <a:r>
              <a:rPr lang="en-IN" sz="3200" b="1" dirty="0">
                <a:latin typeface="Times New Roman" pitchFamily="18" charset="0"/>
                <a:cs typeface="Times New Roman" pitchFamily="18" charset="0"/>
              </a:rPr>
              <a:t>Why Different types of neural network</a:t>
            </a:r>
          </a:p>
        </p:txBody>
      </p:sp>
      <p:sp>
        <p:nvSpPr>
          <p:cNvPr id="4" name="Footer Placeholder 3">
            <a:extLst>
              <a:ext uri="{FF2B5EF4-FFF2-40B4-BE49-F238E27FC236}">
                <a16:creationId xmlns:a16="http://schemas.microsoft.com/office/drawing/2014/main" id="{E0B1DB05-3C03-4649-9586-29D00A3441AD}"/>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AFD79669-3071-4B01-9C26-95DC6AE7EA13}"/>
              </a:ext>
            </a:extLst>
          </p:cNvPr>
          <p:cNvSpPr>
            <a:spLocks noGrp="1"/>
          </p:cNvSpPr>
          <p:nvPr>
            <p:ph type="sldNum" sz="quarter" idx="12"/>
          </p:nvPr>
        </p:nvSpPr>
        <p:spPr/>
        <p:txBody>
          <a:bodyPr/>
          <a:lstStyle/>
          <a:p>
            <a:fld id="{BB055922-87EB-483D-8474-2C9330A0D922}" type="slidenum">
              <a:rPr lang="en-US" smtClean="0"/>
              <a:t>67</a:t>
            </a:fld>
            <a:endParaRPr lang="en-US"/>
          </a:p>
        </p:txBody>
      </p:sp>
      <p:pic>
        <p:nvPicPr>
          <p:cNvPr id="8" name="Picture 7">
            <a:extLst>
              <a:ext uri="{FF2B5EF4-FFF2-40B4-BE49-F238E27FC236}">
                <a16:creationId xmlns:a16="http://schemas.microsoft.com/office/drawing/2014/main" id="{B1EAE670-8C70-4269-9C55-72FE71395E42}"/>
              </a:ext>
            </a:extLst>
          </p:cNvPr>
          <p:cNvPicPr>
            <a:picLocks noChangeAspect="1"/>
          </p:cNvPicPr>
          <p:nvPr/>
        </p:nvPicPr>
        <p:blipFill>
          <a:blip r:embed="rId2"/>
          <a:stretch>
            <a:fillRect/>
          </a:stretch>
        </p:blipFill>
        <p:spPr>
          <a:xfrm>
            <a:off x="780748" y="1914528"/>
            <a:ext cx="7920880" cy="435858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708359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EE27-BE5A-41A1-B77E-F641A65FEE52}"/>
              </a:ext>
            </a:extLst>
          </p:cNvPr>
          <p:cNvSpPr>
            <a:spLocks noGrp="1"/>
          </p:cNvSpPr>
          <p:nvPr>
            <p:ph type="title"/>
          </p:nvPr>
        </p:nvSpPr>
        <p:spPr>
          <a:xfrm>
            <a:off x="2161228" y="274637"/>
            <a:ext cx="6525571" cy="1220687"/>
          </a:xfrm>
        </p:spPr>
        <p:txBody>
          <a:bodyPr>
            <a:normAutofit/>
          </a:bodyPr>
          <a:lstStyle/>
          <a:p>
            <a:r>
              <a:rPr lang="en-IN" sz="3200" b="1" dirty="0">
                <a:latin typeface="Times New Roman" pitchFamily="18" charset="0"/>
                <a:cs typeface="Times New Roman" pitchFamily="18" charset="0"/>
              </a:rPr>
              <a:t>Revisit of a single neural network</a:t>
            </a:r>
          </a:p>
        </p:txBody>
      </p:sp>
      <p:pic>
        <p:nvPicPr>
          <p:cNvPr id="8" name="Content Placeholder 7">
            <a:extLst>
              <a:ext uri="{FF2B5EF4-FFF2-40B4-BE49-F238E27FC236}">
                <a16:creationId xmlns:a16="http://schemas.microsoft.com/office/drawing/2014/main" id="{DBC2A454-C508-4790-8B90-7C30C7239F8F}"/>
              </a:ext>
            </a:extLst>
          </p:cNvPr>
          <p:cNvPicPr>
            <a:picLocks noGrp="1" noChangeAspect="1"/>
          </p:cNvPicPr>
          <p:nvPr>
            <p:ph idx="1"/>
          </p:nvPr>
        </p:nvPicPr>
        <p:blipFill>
          <a:blip r:embed="rId2"/>
          <a:stretch>
            <a:fillRect/>
          </a:stretch>
        </p:blipFill>
        <p:spPr>
          <a:xfrm>
            <a:off x="1070186" y="1769396"/>
            <a:ext cx="7003628" cy="4525963"/>
          </a:xfrm>
          <a:prstGeom prst="rect">
            <a:avLst/>
          </a:prstGeom>
        </p:spPr>
      </p:pic>
      <p:sp>
        <p:nvSpPr>
          <p:cNvPr id="4" name="Footer Placeholder 3">
            <a:extLst>
              <a:ext uri="{FF2B5EF4-FFF2-40B4-BE49-F238E27FC236}">
                <a16:creationId xmlns:a16="http://schemas.microsoft.com/office/drawing/2014/main" id="{9266F494-FA6D-4539-AF46-E67234496DE1}"/>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BBA3D57F-CE1E-480F-9740-1D229FFC873C}"/>
              </a:ext>
            </a:extLst>
          </p:cNvPr>
          <p:cNvSpPr>
            <a:spLocks noGrp="1"/>
          </p:cNvSpPr>
          <p:nvPr>
            <p:ph type="sldNum" sz="quarter" idx="12"/>
          </p:nvPr>
        </p:nvSpPr>
        <p:spPr/>
        <p:txBody>
          <a:bodyPr/>
          <a:lstStyle/>
          <a:p>
            <a:fld id="{BB055922-87EB-483D-8474-2C9330A0D922}" type="slidenum">
              <a:rPr lang="en-US" smtClean="0"/>
              <a:t>68</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00703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E03B-9117-47D5-8B64-D6E80CE8F2EF}"/>
              </a:ext>
            </a:extLst>
          </p:cNvPr>
          <p:cNvSpPr>
            <a:spLocks noGrp="1"/>
          </p:cNvSpPr>
          <p:nvPr>
            <p:ph type="title"/>
          </p:nvPr>
        </p:nvSpPr>
        <p:spPr>
          <a:xfrm>
            <a:off x="2483768" y="274638"/>
            <a:ext cx="6203032" cy="1282154"/>
          </a:xfrm>
        </p:spPr>
        <p:txBody>
          <a:bodyPr/>
          <a:lstStyle/>
          <a:p>
            <a:r>
              <a:rPr lang="en-IN" sz="3200" b="1" dirty="0">
                <a:latin typeface="Times New Roman" pitchFamily="18" charset="0"/>
                <a:cs typeface="Times New Roman" pitchFamily="18" charset="0"/>
              </a:rPr>
              <a:t>AND </a:t>
            </a:r>
            <a:r>
              <a:rPr lang="en-IN" sz="3200" b="1" dirty="0" err="1">
                <a:latin typeface="Times New Roman" pitchFamily="18" charset="0"/>
                <a:cs typeface="Times New Roman" pitchFamily="18" charset="0"/>
              </a:rPr>
              <a:t>and</a:t>
            </a:r>
            <a:r>
              <a:rPr lang="en-IN" sz="3200" b="1" dirty="0">
                <a:latin typeface="Times New Roman" pitchFamily="18" charset="0"/>
                <a:cs typeface="Times New Roman" pitchFamily="18" charset="0"/>
              </a:rPr>
              <a:t> XOR problems</a:t>
            </a:r>
          </a:p>
        </p:txBody>
      </p:sp>
      <p:pic>
        <p:nvPicPr>
          <p:cNvPr id="6" name="Content Placeholder 5">
            <a:extLst>
              <a:ext uri="{FF2B5EF4-FFF2-40B4-BE49-F238E27FC236}">
                <a16:creationId xmlns:a16="http://schemas.microsoft.com/office/drawing/2014/main" id="{12577FDC-0EB3-460F-BA41-B3E3A10B8F4A}"/>
              </a:ext>
            </a:extLst>
          </p:cNvPr>
          <p:cNvPicPr>
            <a:picLocks noGrp="1" noChangeAspect="1"/>
          </p:cNvPicPr>
          <p:nvPr>
            <p:ph idx="1"/>
          </p:nvPr>
        </p:nvPicPr>
        <p:blipFill>
          <a:blip r:embed="rId2"/>
          <a:stretch>
            <a:fillRect/>
          </a:stretch>
        </p:blipFill>
        <p:spPr>
          <a:xfrm>
            <a:off x="457200" y="1818603"/>
            <a:ext cx="8229600" cy="4458038"/>
          </a:xfrm>
          <a:prstGeom prst="rect">
            <a:avLst/>
          </a:prstGeom>
        </p:spPr>
      </p:pic>
      <p:sp>
        <p:nvSpPr>
          <p:cNvPr id="4" name="Footer Placeholder 3">
            <a:extLst>
              <a:ext uri="{FF2B5EF4-FFF2-40B4-BE49-F238E27FC236}">
                <a16:creationId xmlns:a16="http://schemas.microsoft.com/office/drawing/2014/main" id="{3956912B-CA2A-437D-B6B0-C6F21D23407F}"/>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DAAC181A-4159-4650-A771-67CED3891C03}"/>
              </a:ext>
            </a:extLst>
          </p:cNvPr>
          <p:cNvSpPr>
            <a:spLocks noGrp="1"/>
          </p:cNvSpPr>
          <p:nvPr>
            <p:ph type="sldNum" sz="quarter" idx="12"/>
          </p:nvPr>
        </p:nvSpPr>
        <p:spPr/>
        <p:txBody>
          <a:bodyPr/>
          <a:lstStyle/>
          <a:p>
            <a:fld id="{BB055922-87EB-483D-8474-2C9330A0D922}" type="slidenum">
              <a:rPr lang="en-US" smtClean="0"/>
              <a:t>69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760658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CF11-0A2D-4567-A2E8-21E27105A327}"/>
              </a:ext>
            </a:extLst>
          </p:cNvPr>
          <p:cNvSpPr>
            <a:spLocks noGrp="1"/>
          </p:cNvSpPr>
          <p:nvPr>
            <p:ph type="title"/>
          </p:nvPr>
        </p:nvSpPr>
        <p:spPr>
          <a:xfrm>
            <a:off x="1979712" y="336811"/>
            <a:ext cx="6480720" cy="1268670"/>
          </a:xfrm>
        </p:spPr>
        <p:txBody>
          <a:bodyPr>
            <a:noAutofit/>
          </a:bodyPr>
          <a:lstStyle/>
          <a:p>
            <a:r>
              <a:rPr lang="en-IN" sz="3200" b="1" dirty="0">
                <a:latin typeface="Times New Roman" pitchFamily="18" charset="0"/>
                <a:cs typeface="Times New Roman" pitchFamily="18" charset="0"/>
              </a:rPr>
              <a:t>	Important Characteristics of Computing</a:t>
            </a:r>
          </a:p>
        </p:txBody>
      </p:sp>
      <p:sp>
        <p:nvSpPr>
          <p:cNvPr id="3" name="Content Placeholder 2">
            <a:extLst>
              <a:ext uri="{FF2B5EF4-FFF2-40B4-BE49-F238E27FC236}">
                <a16:creationId xmlns:a16="http://schemas.microsoft.com/office/drawing/2014/main" id="{EAADE721-C668-4C8E-8C5C-EC53D4C8CA14}"/>
              </a:ext>
            </a:extLst>
          </p:cNvPr>
          <p:cNvSpPr>
            <a:spLocks noGrp="1"/>
          </p:cNvSpPr>
          <p:nvPr>
            <p:ph idx="1"/>
          </p:nvPr>
        </p:nvSpPr>
        <p:spPr>
          <a:xfrm>
            <a:off x="717610" y="2213302"/>
            <a:ext cx="8102862" cy="3993307"/>
          </a:xfrm>
        </p:spPr>
        <p:txBody>
          <a:bodyPr>
            <a:noAutofit/>
          </a:bodyPr>
          <a:lstStyle/>
          <a:p>
            <a:pPr marL="514350" indent="-514350" algn="just">
              <a:buAutoNum type="arabicPeriod"/>
            </a:pPr>
            <a:r>
              <a:rPr lang="en-US" sz="2800" dirty="0"/>
              <a:t>Should provide precise solution. </a:t>
            </a:r>
          </a:p>
          <a:p>
            <a:pPr marL="514350" indent="-514350" algn="just">
              <a:buAutoNum type="arabicPeriod"/>
            </a:pPr>
            <a:r>
              <a:rPr lang="en-US" sz="2800" dirty="0"/>
              <a:t>Control action should be unambiguous and accurate.</a:t>
            </a:r>
          </a:p>
          <a:p>
            <a:pPr marL="514350" indent="-514350" algn="just">
              <a:buAutoNum type="arabicPeriod"/>
            </a:pPr>
            <a:r>
              <a:rPr lang="en-US" sz="2800" dirty="0"/>
              <a:t>Suitable for problem, which is easy to model mathematically</a:t>
            </a:r>
            <a:endParaRPr lang="en-IN" sz="2800" dirty="0"/>
          </a:p>
        </p:txBody>
      </p:sp>
      <p:sp>
        <p:nvSpPr>
          <p:cNvPr id="4" name="Footer Placeholder 3">
            <a:extLst>
              <a:ext uri="{FF2B5EF4-FFF2-40B4-BE49-F238E27FC236}">
                <a16:creationId xmlns:a16="http://schemas.microsoft.com/office/drawing/2014/main" id="{01D19C6F-DF43-4994-BEAC-00F3096A25ED}"/>
              </a:ext>
            </a:extLst>
          </p:cNvPr>
          <p:cNvSpPr>
            <a:spLocks noGrp="1"/>
          </p:cNvSpPr>
          <p:nvPr>
            <p:ph type="ftr" sz="quarter" idx="11"/>
          </p:nvPr>
        </p:nvSpPr>
        <p:spPr>
          <a:xfrm>
            <a:off x="3124200" y="6356350"/>
            <a:ext cx="3320008"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0437F892-6834-4C8E-8A74-5E7A0DD0BFFC}"/>
              </a:ext>
            </a:extLst>
          </p:cNvPr>
          <p:cNvSpPr>
            <a:spLocks noGrp="1"/>
          </p:cNvSpPr>
          <p:nvPr>
            <p:ph type="sldNum" sz="quarter" idx="12"/>
          </p:nvPr>
        </p:nvSpPr>
        <p:spPr/>
        <p:txBody>
          <a:bodyPr/>
          <a:lstStyle/>
          <a:p>
            <a:fld id="{BB055922-87EB-483D-8474-2C9330A0D922}" type="slidenum">
              <a:rPr lang="en-US" smtClean="0"/>
              <a:t>7</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16575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F6E1-7E92-4E6C-8D7D-10F05085A26A}"/>
              </a:ext>
            </a:extLst>
          </p:cNvPr>
          <p:cNvSpPr>
            <a:spLocks noGrp="1"/>
          </p:cNvSpPr>
          <p:nvPr>
            <p:ph type="title"/>
          </p:nvPr>
        </p:nvSpPr>
        <p:spPr>
          <a:xfrm>
            <a:off x="2233236" y="274638"/>
            <a:ext cx="6453563" cy="1209753"/>
          </a:xfrm>
        </p:spPr>
        <p:txBody>
          <a:bodyPr>
            <a:normAutofit/>
          </a:bodyPr>
          <a:lstStyle/>
          <a:p>
            <a:r>
              <a:rPr lang="en-IN" sz="3200" b="1" dirty="0">
                <a:latin typeface="Times New Roman" pitchFamily="18" charset="0"/>
                <a:cs typeface="Times New Roman" pitchFamily="18" charset="0"/>
              </a:rPr>
              <a:t>AND problem is linearly separable</a:t>
            </a:r>
          </a:p>
        </p:txBody>
      </p:sp>
      <p:sp>
        <p:nvSpPr>
          <p:cNvPr id="3" name="Content Placeholder 2">
            <a:extLst>
              <a:ext uri="{FF2B5EF4-FFF2-40B4-BE49-F238E27FC236}">
                <a16:creationId xmlns:a16="http://schemas.microsoft.com/office/drawing/2014/main" id="{E5736BE8-6274-4184-996C-E5C7A6122943}"/>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6004FAA2-4D27-4E35-A852-84586E9C43F5}"/>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4B29E9F-3A90-4984-BA7E-77287F737337}"/>
              </a:ext>
            </a:extLst>
          </p:cNvPr>
          <p:cNvSpPr>
            <a:spLocks noGrp="1"/>
          </p:cNvSpPr>
          <p:nvPr>
            <p:ph type="sldNum" sz="quarter" idx="12"/>
          </p:nvPr>
        </p:nvSpPr>
        <p:spPr/>
        <p:txBody>
          <a:bodyPr/>
          <a:lstStyle/>
          <a:p>
            <a:fld id="{BB055922-87EB-483D-8474-2C9330A0D922}" type="slidenum">
              <a:rPr lang="en-US" smtClean="0"/>
              <a:t>70</a:t>
            </a:fld>
            <a:endParaRPr lang="en-US"/>
          </a:p>
        </p:txBody>
      </p:sp>
      <p:pic>
        <p:nvPicPr>
          <p:cNvPr id="8" name="Picture 7">
            <a:extLst>
              <a:ext uri="{FF2B5EF4-FFF2-40B4-BE49-F238E27FC236}">
                <a16:creationId xmlns:a16="http://schemas.microsoft.com/office/drawing/2014/main" id="{F27B8B85-91ED-41CA-BFEE-F2217633494F}"/>
              </a:ext>
            </a:extLst>
          </p:cNvPr>
          <p:cNvPicPr>
            <a:picLocks noChangeAspect="1"/>
          </p:cNvPicPr>
          <p:nvPr/>
        </p:nvPicPr>
        <p:blipFill>
          <a:blip r:embed="rId2"/>
          <a:stretch>
            <a:fillRect/>
          </a:stretch>
        </p:blipFill>
        <p:spPr>
          <a:xfrm>
            <a:off x="457200" y="1728406"/>
            <a:ext cx="8053586" cy="43212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133272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3AB5-1F45-4FAD-B3B1-49EE51966417}"/>
              </a:ext>
            </a:extLst>
          </p:cNvPr>
          <p:cNvSpPr>
            <a:spLocks noGrp="1"/>
          </p:cNvSpPr>
          <p:nvPr>
            <p:ph type="title"/>
          </p:nvPr>
        </p:nvSpPr>
        <p:spPr>
          <a:xfrm>
            <a:off x="2195736" y="274638"/>
            <a:ext cx="6491064" cy="1426170"/>
          </a:xfrm>
        </p:spPr>
        <p:txBody>
          <a:bodyPr>
            <a:normAutofit/>
          </a:bodyPr>
          <a:lstStyle/>
          <a:p>
            <a:r>
              <a:rPr lang="en-IN" sz="3200" b="1" dirty="0">
                <a:latin typeface="Times New Roman" pitchFamily="18" charset="0"/>
                <a:cs typeface="Times New Roman" pitchFamily="18" charset="0"/>
              </a:rPr>
              <a:t>XOR problem is linearly non-separable</a:t>
            </a:r>
          </a:p>
        </p:txBody>
      </p:sp>
      <p:pic>
        <p:nvPicPr>
          <p:cNvPr id="8" name="Content Placeholder 7">
            <a:extLst>
              <a:ext uri="{FF2B5EF4-FFF2-40B4-BE49-F238E27FC236}">
                <a16:creationId xmlns:a16="http://schemas.microsoft.com/office/drawing/2014/main" id="{DE5E2ED9-8873-4688-9296-F52A60DEBAAE}"/>
              </a:ext>
            </a:extLst>
          </p:cNvPr>
          <p:cNvPicPr>
            <a:picLocks noGrp="1" noChangeAspect="1"/>
          </p:cNvPicPr>
          <p:nvPr>
            <p:ph idx="1"/>
          </p:nvPr>
        </p:nvPicPr>
        <p:blipFill>
          <a:blip r:embed="rId2"/>
          <a:stretch>
            <a:fillRect/>
          </a:stretch>
        </p:blipFill>
        <p:spPr>
          <a:xfrm>
            <a:off x="728902" y="1600200"/>
            <a:ext cx="7686196" cy="4525963"/>
          </a:xfrm>
          <a:prstGeom prst="rect">
            <a:avLst/>
          </a:prstGeom>
        </p:spPr>
      </p:pic>
      <p:sp>
        <p:nvSpPr>
          <p:cNvPr id="4" name="Footer Placeholder 3">
            <a:extLst>
              <a:ext uri="{FF2B5EF4-FFF2-40B4-BE49-F238E27FC236}">
                <a16:creationId xmlns:a16="http://schemas.microsoft.com/office/drawing/2014/main" id="{68D32ECD-7E5F-44F2-9253-BB8E629889FD}"/>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845DB60-E990-49D7-8A73-916A73FE82A7}"/>
              </a:ext>
            </a:extLst>
          </p:cNvPr>
          <p:cNvSpPr>
            <a:spLocks noGrp="1"/>
          </p:cNvSpPr>
          <p:nvPr>
            <p:ph type="sldNum" sz="quarter" idx="12"/>
          </p:nvPr>
        </p:nvSpPr>
        <p:spPr/>
        <p:txBody>
          <a:bodyPr/>
          <a:lstStyle/>
          <a:p>
            <a:fld id="{BB055922-87EB-483D-8474-2C9330A0D922}" type="slidenum">
              <a:rPr lang="en-US" smtClean="0"/>
              <a:t>71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804865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0FC7-FA50-43F1-8926-8E717089EDAF}"/>
              </a:ext>
            </a:extLst>
          </p:cNvPr>
          <p:cNvSpPr>
            <a:spLocks noGrp="1"/>
          </p:cNvSpPr>
          <p:nvPr>
            <p:ph type="title"/>
          </p:nvPr>
        </p:nvSpPr>
        <p:spPr>
          <a:xfrm>
            <a:off x="2305244" y="274638"/>
            <a:ext cx="6381555" cy="1092917"/>
          </a:xfrm>
        </p:spPr>
        <p:txBody>
          <a:bodyPr/>
          <a:lstStyle/>
          <a:p>
            <a:r>
              <a:rPr lang="en-IN" sz="3200" b="1" dirty="0">
                <a:latin typeface="Times New Roman" pitchFamily="18" charset="0"/>
                <a:cs typeface="Times New Roman" pitchFamily="18" charset="0"/>
              </a:rPr>
              <a:t>Our observations</a:t>
            </a:r>
          </a:p>
        </p:txBody>
      </p:sp>
      <p:sp>
        <p:nvSpPr>
          <p:cNvPr id="3" name="Content Placeholder 2">
            <a:extLst>
              <a:ext uri="{FF2B5EF4-FFF2-40B4-BE49-F238E27FC236}">
                <a16:creationId xmlns:a16="http://schemas.microsoft.com/office/drawing/2014/main" id="{D60F7A38-69CE-4506-A770-959C1823EC26}"/>
              </a:ext>
            </a:extLst>
          </p:cNvPr>
          <p:cNvSpPr>
            <a:spLocks noGrp="1"/>
          </p:cNvSpPr>
          <p:nvPr>
            <p:ph idx="1"/>
          </p:nvPr>
        </p:nvSpPr>
        <p:spPr>
          <a:xfrm>
            <a:off x="914400" y="1771363"/>
            <a:ext cx="8229600" cy="4525963"/>
          </a:xfrm>
        </p:spPr>
        <p:txBody>
          <a:bodyPr>
            <a:normAutofit/>
          </a:bodyPr>
          <a:lstStyle/>
          <a:p>
            <a:pPr marL="0" indent="0">
              <a:buNone/>
            </a:pPr>
            <a:r>
              <a:rPr lang="en-US" sz="2800" dirty="0"/>
              <a:t>From the example discussed, </a:t>
            </a:r>
          </a:p>
          <a:p>
            <a:pPr marL="0" indent="0">
              <a:buNone/>
            </a:pPr>
            <a:r>
              <a:rPr lang="en-US" sz="2800" dirty="0"/>
              <a:t>we understand that a straight line is possible in AND-problem to separate two tasks namely the output as 0 or 1 for any input. </a:t>
            </a:r>
          </a:p>
          <a:p>
            <a:pPr marL="0" indent="0">
              <a:buNone/>
            </a:pPr>
            <a:r>
              <a:rPr lang="en-US" sz="2800" dirty="0"/>
              <a:t>However, in case of XOR problem, such a line is not possible. Note: horizontal or a vertical line in case of XOR problem is not admissible because in that case it completely ignores one input.</a:t>
            </a:r>
            <a:endParaRPr lang="en-IN" sz="2800" dirty="0"/>
          </a:p>
        </p:txBody>
      </p:sp>
      <p:sp>
        <p:nvSpPr>
          <p:cNvPr id="4" name="Footer Placeholder 3">
            <a:extLst>
              <a:ext uri="{FF2B5EF4-FFF2-40B4-BE49-F238E27FC236}">
                <a16:creationId xmlns:a16="http://schemas.microsoft.com/office/drawing/2014/main" id="{9C750FDC-1E8F-4064-873F-481A30D3FC22}"/>
              </a:ext>
            </a:extLst>
          </p:cNvPr>
          <p:cNvSpPr>
            <a:spLocks noGrp="1"/>
          </p:cNvSpPr>
          <p:nvPr>
            <p:ph type="ftr" sz="quarter" idx="11"/>
          </p:nvPr>
        </p:nvSpPr>
        <p:spPr>
          <a:xfrm>
            <a:off x="3124200" y="6395679"/>
            <a:ext cx="28956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87ECAB91-8B5C-4C94-8013-837798A0E306}"/>
              </a:ext>
            </a:extLst>
          </p:cNvPr>
          <p:cNvSpPr>
            <a:spLocks noGrp="1"/>
          </p:cNvSpPr>
          <p:nvPr>
            <p:ph type="sldNum" sz="quarter" idx="12"/>
          </p:nvPr>
        </p:nvSpPr>
        <p:spPr/>
        <p:txBody>
          <a:bodyPr/>
          <a:lstStyle/>
          <a:p>
            <a:fld id="{BB055922-87EB-483D-8474-2C9330A0D922}" type="slidenum">
              <a:rPr lang="en-US" smtClean="0"/>
              <a:t>72</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138152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3EDD-726D-4C74-BF2B-C6AB922A3A41}"/>
              </a:ext>
            </a:extLst>
          </p:cNvPr>
          <p:cNvSpPr>
            <a:spLocks noGrp="1"/>
          </p:cNvSpPr>
          <p:nvPr>
            <p:ph type="title"/>
          </p:nvPr>
        </p:nvSpPr>
        <p:spPr>
          <a:xfrm>
            <a:off x="2233236" y="274638"/>
            <a:ext cx="6453563" cy="1095375"/>
          </a:xfrm>
        </p:spPr>
        <p:txBody>
          <a:bodyPr/>
          <a:lstStyle/>
          <a:p>
            <a:r>
              <a:rPr lang="en-IN" sz="3200" b="1" dirty="0">
                <a:latin typeface="Times New Roman" pitchFamily="18" charset="0"/>
                <a:cs typeface="Times New Roman" pitchFamily="18" charset="0"/>
              </a:rPr>
              <a:t>Our observations</a:t>
            </a:r>
          </a:p>
        </p:txBody>
      </p:sp>
      <p:sp>
        <p:nvSpPr>
          <p:cNvPr id="3" name="Content Placeholder 2">
            <a:extLst>
              <a:ext uri="{FF2B5EF4-FFF2-40B4-BE49-F238E27FC236}">
                <a16:creationId xmlns:a16="http://schemas.microsoft.com/office/drawing/2014/main" id="{CBA1FDCE-67F2-41A1-9E2E-434D35962420}"/>
              </a:ext>
            </a:extLst>
          </p:cNvPr>
          <p:cNvSpPr>
            <a:spLocks noGrp="1"/>
          </p:cNvSpPr>
          <p:nvPr>
            <p:ph idx="1"/>
          </p:nvPr>
        </p:nvSpPr>
        <p:spPr>
          <a:xfrm>
            <a:off x="457200" y="1769396"/>
            <a:ext cx="8229600" cy="4525963"/>
          </a:xfrm>
        </p:spPr>
        <p:txBody>
          <a:bodyPr/>
          <a:lstStyle/>
          <a:p>
            <a:r>
              <a:rPr lang="en-US" dirty="0"/>
              <a:t>In fact, any </a:t>
            </a:r>
            <a:r>
              <a:rPr lang="en-US" b="1" dirty="0"/>
              <a:t>linearly separable problem </a:t>
            </a:r>
            <a:r>
              <a:rPr lang="en-US" dirty="0"/>
              <a:t>can be solved with a </a:t>
            </a:r>
            <a:r>
              <a:rPr lang="en-US" b="1" dirty="0"/>
              <a:t>single layer feed forward neural network</a:t>
            </a:r>
            <a:r>
              <a:rPr lang="en-US" dirty="0"/>
              <a:t>. For example, the </a:t>
            </a:r>
            <a:r>
              <a:rPr lang="en-US" b="1" dirty="0"/>
              <a:t>AND problem</a:t>
            </a:r>
            <a:r>
              <a:rPr lang="en-US" dirty="0"/>
              <a:t>.</a:t>
            </a:r>
          </a:p>
          <a:p>
            <a:r>
              <a:rPr lang="en-US" dirty="0"/>
              <a:t> On the other hand, if the problem is </a:t>
            </a:r>
            <a:r>
              <a:rPr lang="en-US" b="1" dirty="0"/>
              <a:t>non-linearly separable</a:t>
            </a:r>
            <a:r>
              <a:rPr lang="en-US" dirty="0"/>
              <a:t>, then a single layer neural network can not solves such a problem. To solve such a problem, </a:t>
            </a:r>
            <a:r>
              <a:rPr lang="en-US" b="1" dirty="0"/>
              <a:t>multilayer feed forward neural network</a:t>
            </a:r>
            <a:r>
              <a:rPr lang="en-US" dirty="0"/>
              <a:t> is required. </a:t>
            </a:r>
            <a:endParaRPr lang="en-IN" dirty="0"/>
          </a:p>
        </p:txBody>
      </p:sp>
      <p:sp>
        <p:nvSpPr>
          <p:cNvPr id="4" name="Footer Placeholder 3">
            <a:extLst>
              <a:ext uri="{FF2B5EF4-FFF2-40B4-BE49-F238E27FC236}">
                <a16:creationId xmlns:a16="http://schemas.microsoft.com/office/drawing/2014/main" id="{47267029-1B16-43DB-BC0B-AE859303A3E0}"/>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FD4C7556-A5A0-4AAA-8706-B0710AB50A1A}"/>
              </a:ext>
            </a:extLst>
          </p:cNvPr>
          <p:cNvSpPr>
            <a:spLocks noGrp="1"/>
          </p:cNvSpPr>
          <p:nvPr>
            <p:ph type="sldNum" sz="quarter" idx="12"/>
          </p:nvPr>
        </p:nvSpPr>
        <p:spPr/>
        <p:txBody>
          <a:bodyPr/>
          <a:lstStyle/>
          <a:p>
            <a:fld id="{BB055922-87EB-483D-8474-2C9330A0D922}" type="slidenum">
              <a:rPr lang="en-US" smtClean="0"/>
              <a:t>73</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029424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95FC-DC30-49B7-8FFD-C15A059E199E}"/>
              </a:ext>
            </a:extLst>
          </p:cNvPr>
          <p:cNvSpPr>
            <a:spLocks noGrp="1"/>
          </p:cNvSpPr>
          <p:nvPr>
            <p:ph type="title"/>
          </p:nvPr>
        </p:nvSpPr>
        <p:spPr>
          <a:xfrm>
            <a:off x="1907704" y="274638"/>
            <a:ext cx="6779096" cy="1095375"/>
          </a:xfrm>
        </p:spPr>
        <p:txBody>
          <a:bodyPr/>
          <a:lstStyle/>
          <a:p>
            <a:r>
              <a:rPr lang="en-IN" sz="3200" b="1" dirty="0">
                <a:latin typeface="Times New Roman" pitchFamily="18" charset="0"/>
                <a:cs typeface="Times New Roman" pitchFamily="18" charset="0"/>
              </a:rPr>
              <a:t>Solution of XOR Problem</a:t>
            </a:r>
          </a:p>
        </p:txBody>
      </p:sp>
      <p:pic>
        <p:nvPicPr>
          <p:cNvPr id="8" name="Content Placeholder 7">
            <a:extLst>
              <a:ext uri="{FF2B5EF4-FFF2-40B4-BE49-F238E27FC236}">
                <a16:creationId xmlns:a16="http://schemas.microsoft.com/office/drawing/2014/main" id="{FBD444EB-6FE4-438E-8600-08457E384FF1}"/>
              </a:ext>
            </a:extLst>
          </p:cNvPr>
          <p:cNvPicPr>
            <a:picLocks noGrp="1" noChangeAspect="1"/>
          </p:cNvPicPr>
          <p:nvPr>
            <p:ph idx="1"/>
          </p:nvPr>
        </p:nvPicPr>
        <p:blipFill>
          <a:blip r:embed="rId2"/>
          <a:stretch>
            <a:fillRect/>
          </a:stretch>
        </p:blipFill>
        <p:spPr>
          <a:xfrm>
            <a:off x="841717" y="1639529"/>
            <a:ext cx="7460566" cy="4525963"/>
          </a:xfrm>
          <a:prstGeom prst="rect">
            <a:avLst/>
          </a:prstGeom>
        </p:spPr>
      </p:pic>
      <p:sp>
        <p:nvSpPr>
          <p:cNvPr id="4" name="Footer Placeholder 3">
            <a:extLst>
              <a:ext uri="{FF2B5EF4-FFF2-40B4-BE49-F238E27FC236}">
                <a16:creationId xmlns:a16="http://schemas.microsoft.com/office/drawing/2014/main" id="{4AC3425B-7CAF-42C5-B015-676950A71330}"/>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F30E062D-7B16-4268-8EE0-F60F6423E184}"/>
              </a:ext>
            </a:extLst>
          </p:cNvPr>
          <p:cNvSpPr>
            <a:spLocks noGrp="1"/>
          </p:cNvSpPr>
          <p:nvPr>
            <p:ph type="sldNum" sz="quarter" idx="12"/>
          </p:nvPr>
        </p:nvSpPr>
        <p:spPr/>
        <p:txBody>
          <a:bodyPr/>
          <a:lstStyle/>
          <a:p>
            <a:fld id="{BB055922-87EB-483D-8474-2C9330A0D922}" type="slidenum">
              <a:rPr lang="en-US" smtClean="0"/>
              <a:t>74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741870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152A-1796-433D-A7EE-AC4078D7F49B}"/>
              </a:ext>
            </a:extLst>
          </p:cNvPr>
          <p:cNvSpPr>
            <a:spLocks noGrp="1"/>
          </p:cNvSpPr>
          <p:nvPr>
            <p:ph type="title"/>
          </p:nvPr>
        </p:nvSpPr>
        <p:spPr>
          <a:xfrm>
            <a:off x="2123728" y="274638"/>
            <a:ext cx="6840760" cy="1210146"/>
          </a:xfrm>
        </p:spPr>
        <p:txBody>
          <a:bodyPr>
            <a:normAutofit fontScale="90000"/>
          </a:bodyPr>
          <a:lstStyle/>
          <a:p>
            <a:r>
              <a:rPr lang="en-IN" b="1" dirty="0">
                <a:latin typeface="Times New Roman" pitchFamily="18" charset="0"/>
                <a:cs typeface="Times New Roman" pitchFamily="18" charset="0"/>
              </a:rPr>
              <a:t>	Dynamic neural Network</a:t>
            </a:r>
            <a:endParaRPr lang="en-IN" dirty="0"/>
          </a:p>
        </p:txBody>
      </p:sp>
      <p:pic>
        <p:nvPicPr>
          <p:cNvPr id="6" name="Content Placeholder 5">
            <a:extLst>
              <a:ext uri="{FF2B5EF4-FFF2-40B4-BE49-F238E27FC236}">
                <a16:creationId xmlns:a16="http://schemas.microsoft.com/office/drawing/2014/main" id="{AC0E9685-2C76-44EE-894C-8C5AA5FA843E}"/>
              </a:ext>
            </a:extLst>
          </p:cNvPr>
          <p:cNvPicPr>
            <a:picLocks noGrp="1" noChangeAspect="1"/>
          </p:cNvPicPr>
          <p:nvPr>
            <p:ph idx="1"/>
          </p:nvPr>
        </p:nvPicPr>
        <p:blipFill>
          <a:blip r:embed="rId2"/>
          <a:stretch>
            <a:fillRect/>
          </a:stretch>
        </p:blipFill>
        <p:spPr>
          <a:xfrm>
            <a:off x="457200" y="1759783"/>
            <a:ext cx="8229600" cy="4206797"/>
          </a:xfrm>
          <a:prstGeom prst="rect">
            <a:avLst/>
          </a:prstGeom>
        </p:spPr>
      </p:pic>
      <p:sp>
        <p:nvSpPr>
          <p:cNvPr id="4" name="Footer Placeholder 3">
            <a:extLst>
              <a:ext uri="{FF2B5EF4-FFF2-40B4-BE49-F238E27FC236}">
                <a16:creationId xmlns:a16="http://schemas.microsoft.com/office/drawing/2014/main" id="{3F3085B2-A93B-41C9-B151-B2C20CF86C6F}"/>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9E29525F-E3DE-4FD5-BB0E-835094252406}"/>
              </a:ext>
            </a:extLst>
          </p:cNvPr>
          <p:cNvSpPr>
            <a:spLocks noGrp="1"/>
          </p:cNvSpPr>
          <p:nvPr>
            <p:ph type="sldNum" sz="quarter" idx="12"/>
          </p:nvPr>
        </p:nvSpPr>
        <p:spPr/>
        <p:txBody>
          <a:bodyPr/>
          <a:lstStyle/>
          <a:p>
            <a:fld id="{BB055922-87EB-483D-8474-2C9330A0D922}" type="slidenum">
              <a:rPr lang="en-US" smtClean="0"/>
              <a:t>75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60666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372A-8C6D-4768-AE9F-F26399DC0963}"/>
              </a:ext>
            </a:extLst>
          </p:cNvPr>
          <p:cNvSpPr>
            <a:spLocks noGrp="1"/>
          </p:cNvSpPr>
          <p:nvPr>
            <p:ph type="title"/>
          </p:nvPr>
        </p:nvSpPr>
        <p:spPr>
          <a:xfrm>
            <a:off x="2305244" y="274638"/>
            <a:ext cx="6381555" cy="1210146"/>
          </a:xfrm>
        </p:spPr>
        <p:txBody>
          <a:bodyPr/>
          <a:lstStyle/>
          <a:p>
            <a:r>
              <a:rPr lang="en-IN" b="1" dirty="0">
                <a:latin typeface="Times New Roman" pitchFamily="18" charset="0"/>
                <a:cs typeface="Times New Roman" pitchFamily="18" charset="0"/>
              </a:rPr>
              <a:t>Dynamic neural Network</a:t>
            </a:r>
            <a:endParaRPr lang="en-IN" dirty="0"/>
          </a:p>
        </p:txBody>
      </p:sp>
      <p:pic>
        <p:nvPicPr>
          <p:cNvPr id="6" name="Content Placeholder 5">
            <a:extLst>
              <a:ext uri="{FF2B5EF4-FFF2-40B4-BE49-F238E27FC236}">
                <a16:creationId xmlns:a16="http://schemas.microsoft.com/office/drawing/2014/main" id="{AEA5786F-C7EF-4ECF-B973-4730759C5854}"/>
              </a:ext>
            </a:extLst>
          </p:cNvPr>
          <p:cNvPicPr>
            <a:picLocks noGrp="1" noChangeAspect="1"/>
          </p:cNvPicPr>
          <p:nvPr>
            <p:ph idx="1"/>
          </p:nvPr>
        </p:nvPicPr>
        <p:blipFill>
          <a:blip r:embed="rId2"/>
          <a:stretch>
            <a:fillRect/>
          </a:stretch>
        </p:blipFill>
        <p:spPr>
          <a:xfrm>
            <a:off x="489598" y="1639529"/>
            <a:ext cx="8164804" cy="4525963"/>
          </a:xfrm>
          <a:prstGeom prst="rect">
            <a:avLst/>
          </a:prstGeom>
        </p:spPr>
      </p:pic>
      <p:sp>
        <p:nvSpPr>
          <p:cNvPr id="4" name="Footer Placeholder 3">
            <a:extLst>
              <a:ext uri="{FF2B5EF4-FFF2-40B4-BE49-F238E27FC236}">
                <a16:creationId xmlns:a16="http://schemas.microsoft.com/office/drawing/2014/main" id="{C681F1D8-B111-4D16-804B-8D56A256E67A}"/>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966D462C-D851-4940-A704-349E6AA3C031}"/>
              </a:ext>
            </a:extLst>
          </p:cNvPr>
          <p:cNvSpPr>
            <a:spLocks noGrp="1"/>
          </p:cNvSpPr>
          <p:nvPr>
            <p:ph type="sldNum" sz="quarter" idx="12"/>
          </p:nvPr>
        </p:nvSpPr>
        <p:spPr/>
        <p:txBody>
          <a:bodyPr/>
          <a:lstStyle/>
          <a:p>
            <a:fld id="{BB055922-87EB-483D-8474-2C9330A0D922}" type="slidenum">
              <a:rPr lang="en-US" smtClean="0"/>
              <a:t>76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802751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8E61-2C0D-4015-9927-418065B6F490}"/>
              </a:ext>
            </a:extLst>
          </p:cNvPr>
          <p:cNvSpPr>
            <a:spLocks noGrp="1"/>
          </p:cNvSpPr>
          <p:nvPr>
            <p:ph type="title"/>
          </p:nvPr>
        </p:nvSpPr>
        <p:spPr>
          <a:xfrm>
            <a:off x="2305244" y="274638"/>
            <a:ext cx="6381555" cy="1210146"/>
          </a:xfrm>
        </p:spPr>
        <p:txBody>
          <a:bodyPr>
            <a:normAutofit fontScale="90000"/>
          </a:bodyPr>
          <a:lstStyle/>
          <a:p>
            <a:r>
              <a:rPr lang="en-IN" b="1" dirty="0">
                <a:latin typeface="Times New Roman" pitchFamily="18" charset="0"/>
                <a:cs typeface="Times New Roman" pitchFamily="18" charset="0"/>
              </a:rPr>
              <a:t>Concept of Learning in neural Network</a:t>
            </a:r>
          </a:p>
        </p:txBody>
      </p:sp>
      <p:pic>
        <p:nvPicPr>
          <p:cNvPr id="6" name="Content Placeholder 5">
            <a:extLst>
              <a:ext uri="{FF2B5EF4-FFF2-40B4-BE49-F238E27FC236}">
                <a16:creationId xmlns:a16="http://schemas.microsoft.com/office/drawing/2014/main" id="{966126B8-DDDC-40FF-A6AE-717961C78572}"/>
              </a:ext>
            </a:extLst>
          </p:cNvPr>
          <p:cNvPicPr>
            <a:picLocks noGrp="1" noChangeAspect="1"/>
          </p:cNvPicPr>
          <p:nvPr>
            <p:ph idx="1"/>
          </p:nvPr>
        </p:nvPicPr>
        <p:blipFill>
          <a:blip r:embed="rId2"/>
          <a:stretch>
            <a:fillRect/>
          </a:stretch>
        </p:blipFill>
        <p:spPr>
          <a:xfrm>
            <a:off x="921341" y="1600200"/>
            <a:ext cx="7301317" cy="4525963"/>
          </a:xfrm>
          <a:prstGeom prst="rect">
            <a:avLst/>
          </a:prstGeom>
        </p:spPr>
      </p:pic>
      <p:sp>
        <p:nvSpPr>
          <p:cNvPr id="4" name="Footer Placeholder 3">
            <a:extLst>
              <a:ext uri="{FF2B5EF4-FFF2-40B4-BE49-F238E27FC236}">
                <a16:creationId xmlns:a16="http://schemas.microsoft.com/office/drawing/2014/main" id="{A4ECB4B2-262B-4704-B7A8-CD7D2F85D22E}"/>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B29A91AE-1EA9-4B58-86ED-5038573B13C8}"/>
              </a:ext>
            </a:extLst>
          </p:cNvPr>
          <p:cNvSpPr>
            <a:spLocks noGrp="1"/>
          </p:cNvSpPr>
          <p:nvPr>
            <p:ph type="sldNum" sz="quarter" idx="12"/>
          </p:nvPr>
        </p:nvSpPr>
        <p:spPr/>
        <p:txBody>
          <a:bodyPr/>
          <a:lstStyle/>
          <a:p>
            <a:fld id="{BB055922-87EB-483D-8474-2C9330A0D922}" type="slidenum">
              <a:rPr lang="en-US" smtClean="0"/>
              <a:t>77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245491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70B1-BB0F-48BE-8A1A-D2C5153B7408}"/>
              </a:ext>
            </a:extLst>
          </p:cNvPr>
          <p:cNvSpPr>
            <a:spLocks noGrp="1"/>
          </p:cNvSpPr>
          <p:nvPr>
            <p:ph type="title"/>
          </p:nvPr>
        </p:nvSpPr>
        <p:spPr>
          <a:xfrm>
            <a:off x="2377252" y="274638"/>
            <a:ext cx="6309547" cy="1095375"/>
          </a:xfrm>
        </p:spPr>
        <p:txBody>
          <a:bodyPr/>
          <a:lstStyle/>
          <a:p>
            <a:r>
              <a:rPr lang="en-IN" sz="4000" b="1" dirty="0">
                <a:latin typeface="Times New Roman" pitchFamily="18" charset="0"/>
                <a:cs typeface="Times New Roman" pitchFamily="18" charset="0"/>
              </a:rPr>
              <a:t>Types of Learning</a:t>
            </a:r>
          </a:p>
        </p:txBody>
      </p:sp>
      <p:pic>
        <p:nvPicPr>
          <p:cNvPr id="6" name="Content Placeholder 5">
            <a:extLst>
              <a:ext uri="{FF2B5EF4-FFF2-40B4-BE49-F238E27FC236}">
                <a16:creationId xmlns:a16="http://schemas.microsoft.com/office/drawing/2014/main" id="{7D4FBA99-9ABD-4D88-A5CC-FB0D67BD1319}"/>
              </a:ext>
            </a:extLst>
          </p:cNvPr>
          <p:cNvPicPr>
            <a:picLocks noGrp="1" noChangeAspect="1"/>
          </p:cNvPicPr>
          <p:nvPr>
            <p:ph idx="1"/>
          </p:nvPr>
        </p:nvPicPr>
        <p:blipFill>
          <a:blip r:embed="rId2"/>
          <a:stretch>
            <a:fillRect/>
          </a:stretch>
        </p:blipFill>
        <p:spPr>
          <a:xfrm>
            <a:off x="1057065" y="1749974"/>
            <a:ext cx="7029870" cy="4525963"/>
          </a:xfrm>
          <a:prstGeom prst="rect">
            <a:avLst/>
          </a:prstGeom>
        </p:spPr>
      </p:pic>
      <p:sp>
        <p:nvSpPr>
          <p:cNvPr id="4" name="Footer Placeholder 3">
            <a:extLst>
              <a:ext uri="{FF2B5EF4-FFF2-40B4-BE49-F238E27FC236}">
                <a16:creationId xmlns:a16="http://schemas.microsoft.com/office/drawing/2014/main" id="{D63CFA33-F1CD-4FEF-917D-7728906A8C17}"/>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C3139681-7D49-4D6F-B1BC-796F3727910E}"/>
              </a:ext>
            </a:extLst>
          </p:cNvPr>
          <p:cNvSpPr>
            <a:spLocks noGrp="1"/>
          </p:cNvSpPr>
          <p:nvPr>
            <p:ph type="sldNum" sz="quarter" idx="12"/>
          </p:nvPr>
        </p:nvSpPr>
        <p:spPr/>
        <p:txBody>
          <a:bodyPr/>
          <a:lstStyle/>
          <a:p>
            <a:fld id="{BB055922-87EB-483D-8474-2C9330A0D922}" type="slidenum">
              <a:rPr lang="en-US" smtClean="0"/>
              <a:t>78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66863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393E-738F-4DA2-9513-66BD72103751}"/>
              </a:ext>
            </a:extLst>
          </p:cNvPr>
          <p:cNvSpPr>
            <a:spLocks noGrp="1"/>
          </p:cNvSpPr>
          <p:nvPr>
            <p:ph type="title"/>
          </p:nvPr>
        </p:nvSpPr>
        <p:spPr>
          <a:xfrm>
            <a:off x="2051720" y="274638"/>
            <a:ext cx="6635080" cy="1092917"/>
          </a:xfrm>
        </p:spPr>
        <p:txBody>
          <a:bodyPr/>
          <a:lstStyle/>
          <a:p>
            <a:r>
              <a:rPr lang="en-IN" sz="4000" b="1" dirty="0">
                <a:latin typeface="Times New Roman" pitchFamily="18" charset="0"/>
                <a:cs typeface="Times New Roman" pitchFamily="18" charset="0"/>
              </a:rPr>
              <a:t>Supervised Learning</a:t>
            </a:r>
          </a:p>
        </p:txBody>
      </p:sp>
      <p:pic>
        <p:nvPicPr>
          <p:cNvPr id="8" name="Content Placeholder 7">
            <a:extLst>
              <a:ext uri="{FF2B5EF4-FFF2-40B4-BE49-F238E27FC236}">
                <a16:creationId xmlns:a16="http://schemas.microsoft.com/office/drawing/2014/main" id="{4CD3443F-C354-4D39-9377-9749F2597E64}"/>
              </a:ext>
            </a:extLst>
          </p:cNvPr>
          <p:cNvPicPr>
            <a:picLocks noGrp="1" noChangeAspect="1"/>
          </p:cNvPicPr>
          <p:nvPr>
            <p:ph idx="1"/>
          </p:nvPr>
        </p:nvPicPr>
        <p:blipFill>
          <a:blip r:embed="rId2"/>
          <a:stretch>
            <a:fillRect/>
          </a:stretch>
        </p:blipFill>
        <p:spPr>
          <a:xfrm>
            <a:off x="656537" y="1830387"/>
            <a:ext cx="7830925" cy="4525963"/>
          </a:xfrm>
          <a:prstGeom prst="rect">
            <a:avLst/>
          </a:prstGeom>
        </p:spPr>
      </p:pic>
      <p:sp>
        <p:nvSpPr>
          <p:cNvPr id="4" name="Footer Placeholder 3">
            <a:extLst>
              <a:ext uri="{FF2B5EF4-FFF2-40B4-BE49-F238E27FC236}">
                <a16:creationId xmlns:a16="http://schemas.microsoft.com/office/drawing/2014/main" id="{CB4DEF6E-B9D0-452C-AE78-E87B28E7F505}"/>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E466CF61-FFDA-4F18-872A-0DB284A157B4}"/>
              </a:ext>
            </a:extLst>
          </p:cNvPr>
          <p:cNvSpPr>
            <a:spLocks noGrp="1"/>
          </p:cNvSpPr>
          <p:nvPr>
            <p:ph type="sldNum" sz="quarter" idx="12"/>
          </p:nvPr>
        </p:nvSpPr>
        <p:spPr/>
        <p:txBody>
          <a:bodyPr/>
          <a:lstStyle/>
          <a:p>
            <a:fld id="{BB055922-87EB-483D-8474-2C9330A0D922}" type="slidenum">
              <a:rPr lang="en-US" smtClean="0"/>
              <a:t>79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64354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19CC-60CF-4C99-B111-96B0DB0B1966}"/>
              </a:ext>
            </a:extLst>
          </p:cNvPr>
          <p:cNvSpPr>
            <a:spLocks noGrp="1"/>
          </p:cNvSpPr>
          <p:nvPr>
            <p:ph type="title"/>
          </p:nvPr>
        </p:nvSpPr>
        <p:spPr>
          <a:xfrm>
            <a:off x="2162102" y="476672"/>
            <a:ext cx="6524698" cy="745759"/>
          </a:xfrm>
        </p:spPr>
        <p:txBody>
          <a:bodyPr>
            <a:normAutofit/>
          </a:bodyPr>
          <a:lstStyle/>
          <a:p>
            <a:r>
              <a:rPr lang="en-US" sz="3600" b="1" dirty="0"/>
              <a:t>Hard Computing</a:t>
            </a:r>
            <a:endParaRPr lang="en-IN" sz="3600" b="1" dirty="0"/>
          </a:p>
        </p:txBody>
      </p:sp>
      <p:sp>
        <p:nvSpPr>
          <p:cNvPr id="3" name="Content Placeholder 2">
            <a:extLst>
              <a:ext uri="{FF2B5EF4-FFF2-40B4-BE49-F238E27FC236}">
                <a16:creationId xmlns:a16="http://schemas.microsoft.com/office/drawing/2014/main" id="{FCCD4B85-DFC4-45E8-87CE-D872C1366447}"/>
              </a:ext>
            </a:extLst>
          </p:cNvPr>
          <p:cNvSpPr>
            <a:spLocks noGrp="1"/>
          </p:cNvSpPr>
          <p:nvPr>
            <p:ph idx="1"/>
          </p:nvPr>
        </p:nvSpPr>
        <p:spPr>
          <a:xfrm>
            <a:off x="457200" y="1600200"/>
            <a:ext cx="8229600" cy="4565104"/>
          </a:xfrm>
        </p:spPr>
        <p:txBody>
          <a:bodyPr>
            <a:normAutofit fontScale="92500"/>
          </a:bodyPr>
          <a:lstStyle/>
          <a:p>
            <a:pPr marL="45720" indent="0">
              <a:lnSpc>
                <a:spcPct val="80000"/>
              </a:lnSpc>
              <a:buNone/>
            </a:pPr>
            <a:endParaRPr lang="en-US" sz="2400" dirty="0"/>
          </a:p>
          <a:p>
            <a:pPr marL="45720" indent="0">
              <a:lnSpc>
                <a:spcPct val="80000"/>
              </a:lnSpc>
              <a:buNone/>
            </a:pPr>
            <a:r>
              <a:rPr lang="en-US" sz="2400" b="1" dirty="0"/>
              <a:t>In 1996, LA </a:t>
            </a:r>
            <a:r>
              <a:rPr lang="en-US" sz="2400" b="1" dirty="0" err="1"/>
              <a:t>Zade</a:t>
            </a:r>
            <a:r>
              <a:rPr lang="en-US" sz="2400" b="1" dirty="0"/>
              <a:t> (LAZ) introduced the term hard computing.</a:t>
            </a:r>
          </a:p>
          <a:p>
            <a:pPr marL="45720" indent="0">
              <a:lnSpc>
                <a:spcPct val="80000"/>
              </a:lnSpc>
              <a:buNone/>
            </a:pPr>
            <a:r>
              <a:rPr lang="en-US" sz="2400" b="1" dirty="0"/>
              <a:t>According to LAZ: We term a computing as ”Hard” computing, if </a:t>
            </a:r>
          </a:p>
          <a:p>
            <a:pPr marL="502920" indent="-457200">
              <a:lnSpc>
                <a:spcPct val="80000"/>
              </a:lnSpc>
              <a:buAutoNum type="arabicPeriod"/>
            </a:pPr>
            <a:r>
              <a:rPr lang="en-US" sz="2400" dirty="0"/>
              <a:t>Precise result is guaranteed </a:t>
            </a:r>
          </a:p>
          <a:p>
            <a:pPr marL="502920" indent="-457200">
              <a:lnSpc>
                <a:spcPct val="80000"/>
              </a:lnSpc>
              <a:buAutoNum type="arabicPeriod"/>
            </a:pPr>
            <a:r>
              <a:rPr lang="en-US" sz="2400" dirty="0"/>
              <a:t>Control action is unambiguous </a:t>
            </a:r>
          </a:p>
          <a:p>
            <a:pPr marL="502920" indent="-457200">
              <a:lnSpc>
                <a:spcPct val="80000"/>
              </a:lnSpc>
              <a:buAutoNum type="arabicPeriod"/>
            </a:pPr>
            <a:r>
              <a:rPr lang="en-US" sz="2400" dirty="0"/>
              <a:t>Control action is formally defined (i.e. with mathematical model or algorithm) </a:t>
            </a:r>
          </a:p>
          <a:p>
            <a:pPr marL="45720" indent="0">
              <a:lnSpc>
                <a:spcPct val="80000"/>
              </a:lnSpc>
              <a:buNone/>
            </a:pPr>
            <a:r>
              <a:rPr lang="en-US" sz="2400" b="1" dirty="0"/>
              <a:t>Example of Hard Computing: </a:t>
            </a:r>
          </a:p>
          <a:p>
            <a:pPr marL="45720" indent="0">
              <a:lnSpc>
                <a:spcPct val="80000"/>
              </a:lnSpc>
              <a:buNone/>
            </a:pPr>
            <a:r>
              <a:rPr lang="en-US" sz="2400" dirty="0"/>
              <a:t>	Solving numerical problems (e.g. Roots of polynomials, Integration etc.) </a:t>
            </a:r>
          </a:p>
          <a:p>
            <a:pPr marL="45720" indent="0">
              <a:lnSpc>
                <a:spcPct val="80000"/>
              </a:lnSpc>
              <a:buNone/>
            </a:pPr>
            <a:r>
              <a:rPr lang="en-US" sz="2400" dirty="0"/>
              <a:t>	 Searching and sorting techniques </a:t>
            </a:r>
          </a:p>
          <a:p>
            <a:pPr marL="45720" indent="0">
              <a:lnSpc>
                <a:spcPct val="80000"/>
              </a:lnSpc>
              <a:buNone/>
            </a:pPr>
            <a:r>
              <a:rPr lang="en-US" sz="2400" dirty="0"/>
              <a:t>	Solving ”Computational 	Geometry” problems (e.g. Shortest tour in 	Graph theory, Finding closest pair of points etc.)</a:t>
            </a:r>
            <a:endParaRPr lang="en-IN" sz="2400" dirty="0"/>
          </a:p>
        </p:txBody>
      </p:sp>
      <p:sp>
        <p:nvSpPr>
          <p:cNvPr id="4" name="Footer Placeholder 3">
            <a:extLst>
              <a:ext uri="{FF2B5EF4-FFF2-40B4-BE49-F238E27FC236}">
                <a16:creationId xmlns:a16="http://schemas.microsoft.com/office/drawing/2014/main" id="{97DE0C11-6A5E-4393-83E0-A56E82D77CFA}"/>
              </a:ext>
            </a:extLst>
          </p:cNvPr>
          <p:cNvSpPr>
            <a:spLocks noGrp="1"/>
          </p:cNvSpPr>
          <p:nvPr>
            <p:ph type="ftr" sz="quarter" idx="11"/>
          </p:nvPr>
        </p:nvSpPr>
        <p:spPr>
          <a:xfrm>
            <a:off x="3124200" y="6356350"/>
            <a:ext cx="3429000" cy="365125"/>
          </a:xfrm>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E8418846-743E-47AE-BB6C-5F018CADC999}"/>
              </a:ext>
            </a:extLst>
          </p:cNvPr>
          <p:cNvSpPr>
            <a:spLocks noGrp="1"/>
          </p:cNvSpPr>
          <p:nvPr>
            <p:ph type="sldNum" sz="quarter" idx="12"/>
          </p:nvPr>
        </p:nvSpPr>
        <p:spPr/>
        <p:txBody>
          <a:bodyPr/>
          <a:lstStyle/>
          <a:p>
            <a:fld id="{BB055922-87EB-483D-8474-2C9330A0D922}" type="slidenum">
              <a:rPr lang="en-US" smtClean="0"/>
              <a:t>8</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84621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F85B-3C8A-44AE-B627-165C8222EF8E}"/>
              </a:ext>
            </a:extLst>
          </p:cNvPr>
          <p:cNvSpPr>
            <a:spLocks noGrp="1"/>
          </p:cNvSpPr>
          <p:nvPr>
            <p:ph type="title"/>
          </p:nvPr>
        </p:nvSpPr>
        <p:spPr>
          <a:xfrm>
            <a:off x="2233236" y="274638"/>
            <a:ext cx="6453563" cy="1091406"/>
          </a:xfrm>
        </p:spPr>
        <p:txBody>
          <a:bodyPr/>
          <a:lstStyle/>
          <a:p>
            <a:r>
              <a:rPr lang="en-IN" sz="4000" b="1" dirty="0">
                <a:latin typeface="Times New Roman" pitchFamily="18" charset="0"/>
                <a:cs typeface="Times New Roman" pitchFamily="18" charset="0"/>
              </a:rPr>
              <a:t>Unsupervised Learning</a:t>
            </a:r>
          </a:p>
        </p:txBody>
      </p:sp>
      <p:pic>
        <p:nvPicPr>
          <p:cNvPr id="8" name="Content Placeholder 7">
            <a:extLst>
              <a:ext uri="{FF2B5EF4-FFF2-40B4-BE49-F238E27FC236}">
                <a16:creationId xmlns:a16="http://schemas.microsoft.com/office/drawing/2014/main" id="{0FF0E303-082F-48B3-A9D4-E19CF803CBC6}"/>
              </a:ext>
            </a:extLst>
          </p:cNvPr>
          <p:cNvPicPr>
            <a:picLocks noGrp="1" noChangeAspect="1"/>
          </p:cNvPicPr>
          <p:nvPr>
            <p:ph idx="1"/>
          </p:nvPr>
        </p:nvPicPr>
        <p:blipFill>
          <a:blip r:embed="rId2"/>
          <a:stretch>
            <a:fillRect/>
          </a:stretch>
        </p:blipFill>
        <p:spPr>
          <a:xfrm>
            <a:off x="523875" y="1740137"/>
            <a:ext cx="8096250" cy="3791148"/>
          </a:xfrm>
          <a:prstGeom prst="rect">
            <a:avLst/>
          </a:prstGeom>
        </p:spPr>
      </p:pic>
      <p:sp>
        <p:nvSpPr>
          <p:cNvPr id="4" name="Footer Placeholder 3">
            <a:extLst>
              <a:ext uri="{FF2B5EF4-FFF2-40B4-BE49-F238E27FC236}">
                <a16:creationId xmlns:a16="http://schemas.microsoft.com/office/drawing/2014/main" id="{B1852A96-EE9A-4D68-B726-50B839FF403B}"/>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FE1C65C6-2433-417A-88BB-7AA832FBC1D0}"/>
              </a:ext>
            </a:extLst>
          </p:cNvPr>
          <p:cNvSpPr>
            <a:spLocks noGrp="1"/>
          </p:cNvSpPr>
          <p:nvPr>
            <p:ph type="sldNum" sz="quarter" idx="12"/>
          </p:nvPr>
        </p:nvSpPr>
        <p:spPr/>
        <p:txBody>
          <a:bodyPr/>
          <a:lstStyle/>
          <a:p>
            <a:fld id="{BB055922-87EB-483D-8474-2C9330A0D922}" type="slidenum">
              <a:rPr lang="en-US" smtClean="0"/>
              <a:t>80</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113387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4412-A32C-45BD-93B9-4E5B109A9DC0}"/>
              </a:ext>
            </a:extLst>
          </p:cNvPr>
          <p:cNvSpPr>
            <a:spLocks noGrp="1"/>
          </p:cNvSpPr>
          <p:nvPr>
            <p:ph type="title"/>
          </p:nvPr>
        </p:nvSpPr>
        <p:spPr>
          <a:xfrm>
            <a:off x="2405674" y="274638"/>
            <a:ext cx="6281126" cy="1325562"/>
          </a:xfrm>
        </p:spPr>
        <p:txBody>
          <a:bodyPr/>
          <a:lstStyle/>
          <a:p>
            <a:r>
              <a:rPr lang="en-IN" sz="4000" b="1" dirty="0">
                <a:latin typeface="Times New Roman" pitchFamily="18" charset="0"/>
                <a:cs typeface="Times New Roman" pitchFamily="18" charset="0"/>
              </a:rPr>
              <a:t>Reinforcement Learning</a:t>
            </a:r>
          </a:p>
        </p:txBody>
      </p:sp>
      <p:pic>
        <p:nvPicPr>
          <p:cNvPr id="6" name="Content Placeholder 5">
            <a:extLst>
              <a:ext uri="{FF2B5EF4-FFF2-40B4-BE49-F238E27FC236}">
                <a16:creationId xmlns:a16="http://schemas.microsoft.com/office/drawing/2014/main" id="{E83984CB-7E12-49AC-A3DF-6C951C8B5D60}"/>
              </a:ext>
            </a:extLst>
          </p:cNvPr>
          <p:cNvPicPr>
            <a:picLocks noGrp="1" noChangeAspect="1"/>
          </p:cNvPicPr>
          <p:nvPr>
            <p:ph idx="1"/>
          </p:nvPr>
        </p:nvPicPr>
        <p:blipFill>
          <a:blip r:embed="rId2"/>
          <a:stretch>
            <a:fillRect/>
          </a:stretch>
        </p:blipFill>
        <p:spPr>
          <a:xfrm>
            <a:off x="786894" y="1982443"/>
            <a:ext cx="7570211" cy="4525963"/>
          </a:xfrm>
          <a:prstGeom prst="rect">
            <a:avLst/>
          </a:prstGeom>
        </p:spPr>
      </p:pic>
      <p:sp>
        <p:nvSpPr>
          <p:cNvPr id="4" name="Footer Placeholder 3">
            <a:extLst>
              <a:ext uri="{FF2B5EF4-FFF2-40B4-BE49-F238E27FC236}">
                <a16:creationId xmlns:a16="http://schemas.microsoft.com/office/drawing/2014/main" id="{690FF7F0-8135-4EDF-B8CC-A9A3FBE1D634}"/>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77209A95-3266-4F23-8AD7-0F30D56831F7}"/>
              </a:ext>
            </a:extLst>
          </p:cNvPr>
          <p:cNvSpPr>
            <a:spLocks noGrp="1"/>
          </p:cNvSpPr>
          <p:nvPr>
            <p:ph type="sldNum" sz="quarter" idx="12"/>
          </p:nvPr>
        </p:nvSpPr>
        <p:spPr/>
        <p:txBody>
          <a:bodyPr/>
          <a:lstStyle/>
          <a:p>
            <a:fld id="{BB055922-87EB-483D-8474-2C9330A0D922}" type="slidenum">
              <a:rPr lang="en-US" smtClean="0"/>
              <a:t>81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139264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A6042-7E26-4C2E-912A-252C4BBE53CE}"/>
              </a:ext>
            </a:extLst>
          </p:cNvPr>
          <p:cNvSpPr>
            <a:spLocks noGrp="1"/>
          </p:cNvSpPr>
          <p:nvPr>
            <p:ph type="title"/>
          </p:nvPr>
        </p:nvSpPr>
        <p:spPr>
          <a:xfrm>
            <a:off x="2267744" y="341567"/>
            <a:ext cx="6707088" cy="1095375"/>
          </a:xfrm>
        </p:spPr>
        <p:txBody>
          <a:bodyPr>
            <a:normAutofit fontScale="90000"/>
          </a:bodyPr>
          <a:lstStyle/>
          <a:p>
            <a:r>
              <a:rPr lang="en-US" sz="4000" b="1" dirty="0">
                <a:latin typeface="Times New Roman" pitchFamily="18" charset="0"/>
                <a:cs typeface="Times New Roman" pitchFamily="18" charset="0"/>
              </a:rPr>
              <a:t>Adaline and </a:t>
            </a:r>
            <a:r>
              <a:rPr lang="en-US" sz="4000" b="1" dirty="0" err="1">
                <a:latin typeface="Times New Roman" pitchFamily="18" charset="0"/>
                <a:cs typeface="Times New Roman" pitchFamily="18" charset="0"/>
              </a:rPr>
              <a:t>Madaline</a:t>
            </a:r>
            <a:r>
              <a:rPr lang="en-US" sz="4000" b="1" dirty="0">
                <a:latin typeface="Times New Roman" pitchFamily="18" charset="0"/>
                <a:cs typeface="Times New Roman" pitchFamily="18" charset="0"/>
              </a:rPr>
              <a:t> network</a:t>
            </a:r>
            <a:endParaRPr lang="en-IN" sz="40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19F8DD02-56AC-48FD-8411-AABDA945D945}"/>
              </a:ext>
            </a:extLst>
          </p:cNvPr>
          <p:cNvSpPr>
            <a:spLocks noGrp="1"/>
          </p:cNvSpPr>
          <p:nvPr>
            <p:ph idx="1"/>
          </p:nvPr>
        </p:nvSpPr>
        <p:spPr>
          <a:xfrm>
            <a:off x="475516" y="1830387"/>
            <a:ext cx="8229600" cy="4525963"/>
          </a:xfrm>
        </p:spPr>
        <p:txBody>
          <a:bodyPr/>
          <a:lstStyle/>
          <a:p>
            <a:pPr algn="l"/>
            <a:r>
              <a:rPr lang="en-US" sz="2400" b="1" i="0" dirty="0">
                <a:solidFill>
                  <a:srgbClr val="423742"/>
                </a:solidFill>
                <a:effectLst/>
                <a:latin typeface="Times New Roman" panose="02020603050405020304" pitchFamily="18" charset="0"/>
                <a:cs typeface="Times New Roman" panose="02020603050405020304" pitchFamily="18" charset="0"/>
              </a:rPr>
              <a:t>Adaline and </a:t>
            </a:r>
            <a:r>
              <a:rPr lang="en-US" sz="2400" b="1" i="0" dirty="0" err="1">
                <a:solidFill>
                  <a:srgbClr val="423742"/>
                </a:solidFill>
                <a:effectLst/>
                <a:latin typeface="Times New Roman" panose="02020603050405020304" pitchFamily="18" charset="0"/>
                <a:cs typeface="Times New Roman" panose="02020603050405020304" pitchFamily="18" charset="0"/>
              </a:rPr>
              <a:t>madaline</a:t>
            </a:r>
            <a:r>
              <a:rPr lang="en-US" sz="2400" b="1" i="0" dirty="0">
                <a:solidFill>
                  <a:srgbClr val="423742"/>
                </a:solidFill>
                <a:effectLst/>
                <a:latin typeface="Times New Roman" panose="02020603050405020304" pitchFamily="18" charset="0"/>
                <a:cs typeface="Times New Roman" panose="02020603050405020304" pitchFamily="18" charset="0"/>
              </a:rPr>
              <a:t> comes under the supervised learning networks</a:t>
            </a:r>
            <a:endParaRPr lang="en-US" sz="2400" b="0" i="0" dirty="0">
              <a:solidFill>
                <a:srgbClr val="423742"/>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1" i="0" dirty="0">
                <a:solidFill>
                  <a:srgbClr val="423742"/>
                </a:solidFill>
                <a:effectLst/>
                <a:latin typeface="Times New Roman" panose="02020603050405020304" pitchFamily="18" charset="0"/>
                <a:cs typeface="Times New Roman" panose="02020603050405020304" pitchFamily="18" charset="0"/>
              </a:rPr>
              <a:t>ADALINE:</a:t>
            </a:r>
            <a:endParaRPr lang="en-US" sz="2400" b="0" i="0" dirty="0">
              <a:solidFill>
                <a:srgbClr val="423742"/>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423742"/>
                </a:solidFill>
                <a:effectLst/>
                <a:latin typeface="Times New Roman" panose="02020603050405020304" pitchFamily="18" charset="0"/>
                <a:cs typeface="Times New Roman" panose="02020603050405020304" pitchFamily="18" charset="0"/>
              </a:rPr>
              <a:t>Known as Adaptive Linear Neuron</a:t>
            </a:r>
          </a:p>
          <a:p>
            <a:pPr algn="l">
              <a:buFont typeface="Arial" panose="020B0604020202020204" pitchFamily="34" charset="0"/>
              <a:buChar char="•"/>
            </a:pPr>
            <a:r>
              <a:rPr lang="en-US" sz="2400" b="0" i="0" dirty="0">
                <a:solidFill>
                  <a:srgbClr val="423742"/>
                </a:solidFill>
                <a:effectLst/>
                <a:latin typeface="Times New Roman" panose="02020603050405020304" pitchFamily="18" charset="0"/>
                <a:cs typeface="Times New Roman" panose="02020603050405020304" pitchFamily="18" charset="0"/>
              </a:rPr>
              <a:t>Adaline is a network with a single linear unit</a:t>
            </a:r>
          </a:p>
          <a:p>
            <a:pPr algn="l">
              <a:buFont typeface="Arial" panose="020B0604020202020204" pitchFamily="34" charset="0"/>
              <a:buChar char="•"/>
            </a:pPr>
            <a:r>
              <a:rPr lang="en-US" sz="2400" b="0" i="0" dirty="0">
                <a:solidFill>
                  <a:srgbClr val="423742"/>
                </a:solidFill>
                <a:effectLst/>
                <a:latin typeface="Times New Roman" panose="02020603050405020304" pitchFamily="18" charset="0"/>
                <a:cs typeface="Times New Roman" panose="02020603050405020304" pitchFamily="18" charset="0"/>
              </a:rPr>
              <a:t>The Adaline network is trained using the delta rule.</a:t>
            </a:r>
          </a:p>
          <a:p>
            <a:r>
              <a:rPr lang="en-US" sz="2400" dirty="0">
                <a:solidFill>
                  <a:srgbClr val="423742"/>
                </a:solidFill>
                <a:latin typeface="Times New Roman" panose="02020603050405020304" pitchFamily="18" charset="0"/>
                <a:cs typeface="Times New Roman" panose="02020603050405020304" pitchFamily="18" charset="0"/>
              </a:rPr>
              <a:t>Adaline is a single-unit neuron, which receives input from several units and also from one unit, called bias. An Adeline model consists of trainable weights. The inputs are of two values (+1 or -1) and the weights have signs.</a:t>
            </a:r>
          </a:p>
          <a:p>
            <a:pPr marL="0" indent="0">
              <a:buNone/>
            </a:pPr>
            <a:endParaRPr lang="en-IN" dirty="0"/>
          </a:p>
        </p:txBody>
      </p:sp>
      <p:sp>
        <p:nvSpPr>
          <p:cNvPr id="4" name="Footer Placeholder 3">
            <a:extLst>
              <a:ext uri="{FF2B5EF4-FFF2-40B4-BE49-F238E27FC236}">
                <a16:creationId xmlns:a16="http://schemas.microsoft.com/office/drawing/2014/main" id="{8393045D-4E33-4E85-B2A3-8AE671606490}"/>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3060B6CA-1A32-4A60-99C8-DD7E24735387}"/>
              </a:ext>
            </a:extLst>
          </p:cNvPr>
          <p:cNvSpPr>
            <a:spLocks noGrp="1"/>
          </p:cNvSpPr>
          <p:nvPr>
            <p:ph type="sldNum" sz="quarter" idx="12"/>
          </p:nvPr>
        </p:nvSpPr>
        <p:spPr/>
        <p:txBody>
          <a:bodyPr/>
          <a:lstStyle/>
          <a:p>
            <a:fld id="{BB055922-87EB-483D-8474-2C9330A0D922}" type="slidenum">
              <a:rPr lang="en-US" smtClean="0"/>
              <a:t>82</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30883168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C5A6-4434-4EF0-AEF4-9CA632BD14EF}"/>
              </a:ext>
            </a:extLst>
          </p:cNvPr>
          <p:cNvSpPr>
            <a:spLocks noGrp="1"/>
          </p:cNvSpPr>
          <p:nvPr>
            <p:ph type="title"/>
          </p:nvPr>
        </p:nvSpPr>
        <p:spPr>
          <a:xfrm>
            <a:off x="2339752" y="274638"/>
            <a:ext cx="6347048" cy="1325562"/>
          </a:xfrm>
        </p:spPr>
        <p:txBody>
          <a:bodyPr>
            <a:normAutofit fontScale="90000"/>
          </a:bodyPr>
          <a:lstStyle/>
          <a:p>
            <a:r>
              <a:rPr lang="en-US" sz="4400" b="1" dirty="0">
                <a:latin typeface="Times New Roman" pitchFamily="18" charset="0"/>
                <a:cs typeface="Times New Roman" pitchFamily="18" charset="0"/>
              </a:rPr>
              <a:t>Adaline and </a:t>
            </a:r>
            <a:r>
              <a:rPr lang="en-US" sz="4400" b="1" dirty="0" err="1">
                <a:latin typeface="Times New Roman" pitchFamily="18" charset="0"/>
                <a:cs typeface="Times New Roman" pitchFamily="18" charset="0"/>
              </a:rPr>
              <a:t>Madaline</a:t>
            </a:r>
            <a:r>
              <a:rPr lang="en-US" sz="4400" b="1" dirty="0">
                <a:latin typeface="Times New Roman" pitchFamily="18" charset="0"/>
                <a:cs typeface="Times New Roman" pitchFamily="18" charset="0"/>
              </a:rPr>
              <a:t> network</a:t>
            </a:r>
            <a:endParaRPr lang="en-IN" dirty="0"/>
          </a:p>
        </p:txBody>
      </p:sp>
      <p:sp>
        <p:nvSpPr>
          <p:cNvPr id="3" name="Content Placeholder 2">
            <a:extLst>
              <a:ext uri="{FF2B5EF4-FFF2-40B4-BE49-F238E27FC236}">
                <a16:creationId xmlns:a16="http://schemas.microsoft.com/office/drawing/2014/main" id="{D4B2DD3E-A0F3-4801-BE9E-5171719B80BD}"/>
              </a:ext>
            </a:extLst>
          </p:cNvPr>
          <p:cNvSpPr>
            <a:spLocks noGrp="1"/>
          </p:cNvSpPr>
          <p:nvPr>
            <p:ph idx="1"/>
          </p:nvPr>
        </p:nvSpPr>
        <p:spPr>
          <a:xfrm>
            <a:off x="462930" y="1830387"/>
            <a:ext cx="8229600" cy="4525963"/>
          </a:xfrm>
        </p:spPr>
        <p:txBody>
          <a:bodyPr>
            <a:normAutofit/>
          </a:bodyPr>
          <a:lstStyle/>
          <a:p>
            <a:pPr marL="0" indent="0" algn="l">
              <a:buNone/>
            </a:pPr>
            <a:r>
              <a:rPr lang="en-US" sz="2800" dirty="0"/>
              <a:t>2.</a:t>
            </a:r>
            <a:r>
              <a:rPr lang="en-US" sz="2800" b="0" i="0" dirty="0">
                <a:solidFill>
                  <a:srgbClr val="423742"/>
                </a:solidFill>
                <a:effectLst/>
                <a:latin typeface="Verdana" panose="020B0604030504040204" pitchFamily="34" charset="0"/>
              </a:rPr>
              <a:t> </a:t>
            </a:r>
            <a:r>
              <a:rPr lang="en-US" sz="2800" b="1" i="0" dirty="0" err="1">
                <a:solidFill>
                  <a:srgbClr val="423742"/>
                </a:solidFill>
                <a:effectLst/>
                <a:latin typeface="Verdana" panose="020B0604030504040204" pitchFamily="34" charset="0"/>
              </a:rPr>
              <a:t>Medaline</a:t>
            </a:r>
            <a:r>
              <a:rPr lang="en-US" sz="2800" b="0" i="0" dirty="0">
                <a:solidFill>
                  <a:srgbClr val="423742"/>
                </a:solidFill>
                <a:effectLst/>
                <a:latin typeface="Verdana" panose="020B0604030504040204" pitchFamily="34" charset="0"/>
              </a:rPr>
              <a:t> </a:t>
            </a:r>
          </a:p>
          <a:p>
            <a:r>
              <a:rPr lang="en-US" sz="2600" dirty="0">
                <a:solidFill>
                  <a:srgbClr val="423742"/>
                </a:solidFill>
                <a:latin typeface="Times New Roman" panose="02020603050405020304" pitchFamily="18" charset="0"/>
                <a:cs typeface="Times New Roman" panose="02020603050405020304" pitchFamily="18" charset="0"/>
              </a:rPr>
              <a:t>stands for multiple adaptive linear neuron</a:t>
            </a:r>
          </a:p>
          <a:p>
            <a:r>
              <a:rPr lang="en-US" sz="2600" dirty="0">
                <a:solidFill>
                  <a:srgbClr val="423742"/>
                </a:solidFill>
                <a:latin typeface="Times New Roman" panose="02020603050405020304" pitchFamily="18" charset="0"/>
                <a:cs typeface="Times New Roman" panose="02020603050405020304" pitchFamily="18" charset="0"/>
              </a:rPr>
              <a:t>It consists of many </a:t>
            </a:r>
            <a:r>
              <a:rPr lang="en-US" sz="2600" dirty="0" err="1">
                <a:solidFill>
                  <a:srgbClr val="423742"/>
                </a:solidFill>
                <a:latin typeface="Times New Roman" panose="02020603050405020304" pitchFamily="18" charset="0"/>
                <a:cs typeface="Times New Roman" panose="02020603050405020304" pitchFamily="18" charset="0"/>
              </a:rPr>
              <a:t>adalines</a:t>
            </a:r>
            <a:r>
              <a:rPr lang="en-US" sz="2600" dirty="0">
                <a:solidFill>
                  <a:srgbClr val="423742"/>
                </a:solidFill>
                <a:latin typeface="Times New Roman" panose="02020603050405020304" pitchFamily="18" charset="0"/>
                <a:cs typeface="Times New Roman" panose="02020603050405020304" pitchFamily="18" charset="0"/>
              </a:rPr>
              <a:t> in parallel with a single output unit whose value is based on certain selection rules.</a:t>
            </a:r>
          </a:p>
          <a:p>
            <a:r>
              <a:rPr lang="en-US" sz="2600" dirty="0">
                <a:solidFill>
                  <a:srgbClr val="423742"/>
                </a:solidFill>
                <a:latin typeface="Times New Roman" panose="02020603050405020304" pitchFamily="18" charset="0"/>
                <a:cs typeface="Times New Roman" panose="02020603050405020304" pitchFamily="18" charset="0"/>
              </a:rPr>
              <a:t>It uses the majority vote rule</a:t>
            </a:r>
          </a:p>
          <a:p>
            <a:r>
              <a:rPr lang="en-US" sz="2600" dirty="0">
                <a:solidFill>
                  <a:srgbClr val="423742"/>
                </a:solidFill>
                <a:latin typeface="Times New Roman" panose="02020603050405020304" pitchFamily="18" charset="0"/>
                <a:cs typeface="Times New Roman" panose="02020603050405020304" pitchFamily="18" charset="0"/>
              </a:rPr>
              <a:t>On using this rule, the output unit would have an answer either true or false.</a:t>
            </a:r>
          </a:p>
          <a:p>
            <a:r>
              <a:rPr lang="en-US" sz="2600" dirty="0">
                <a:solidFill>
                  <a:srgbClr val="423742"/>
                </a:solidFill>
                <a:latin typeface="Times New Roman" panose="02020603050405020304" pitchFamily="18" charset="0"/>
                <a:cs typeface="Times New Roman" panose="02020603050405020304" pitchFamily="18" charset="0"/>
              </a:rPr>
              <a:t>On the other hand, if AND rule is used, the output is true if and only if both the inputs are true and so on.</a:t>
            </a:r>
          </a:p>
          <a:p>
            <a:pPr marL="0" indent="0">
              <a:buNone/>
            </a:pPr>
            <a:endParaRPr lang="en-IN" dirty="0"/>
          </a:p>
        </p:txBody>
      </p:sp>
      <p:sp>
        <p:nvSpPr>
          <p:cNvPr id="4" name="Footer Placeholder 3">
            <a:extLst>
              <a:ext uri="{FF2B5EF4-FFF2-40B4-BE49-F238E27FC236}">
                <a16:creationId xmlns:a16="http://schemas.microsoft.com/office/drawing/2014/main" id="{44ACADFF-0DCC-41B2-9196-2462019E5A68}"/>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1949A42D-4FB0-4005-B2C5-36AC28B4D0E2}"/>
              </a:ext>
            </a:extLst>
          </p:cNvPr>
          <p:cNvSpPr>
            <a:spLocks noGrp="1"/>
          </p:cNvSpPr>
          <p:nvPr>
            <p:ph type="sldNum" sz="quarter" idx="12"/>
          </p:nvPr>
        </p:nvSpPr>
        <p:spPr/>
        <p:txBody>
          <a:bodyPr/>
          <a:lstStyle/>
          <a:p>
            <a:fld id="{BB055922-87EB-483D-8474-2C9330A0D922}" type="slidenum">
              <a:rPr lang="en-US" smtClean="0"/>
              <a:t>83</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4227150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1410-19BB-4DA2-A7CD-832C85257476}"/>
              </a:ext>
            </a:extLst>
          </p:cNvPr>
          <p:cNvSpPr>
            <a:spLocks noGrp="1"/>
          </p:cNvSpPr>
          <p:nvPr>
            <p:ph type="title"/>
          </p:nvPr>
        </p:nvSpPr>
        <p:spPr>
          <a:xfrm>
            <a:off x="2627784" y="274638"/>
            <a:ext cx="6059016" cy="1210146"/>
          </a:xfrm>
        </p:spPr>
        <p:txBody>
          <a:bodyPr>
            <a:normAutofit fontScale="90000"/>
          </a:bodyPr>
          <a:lstStyle/>
          <a:p>
            <a:r>
              <a:rPr lang="en-US" b="1" dirty="0">
                <a:latin typeface="Times New Roman" pitchFamily="18" charset="0"/>
                <a:cs typeface="Times New Roman" pitchFamily="18" charset="0"/>
              </a:rPr>
              <a:t>B</a:t>
            </a:r>
            <a:r>
              <a:rPr lang="en-IN" b="1" dirty="0">
                <a:latin typeface="Times New Roman" pitchFamily="18" charset="0"/>
                <a:cs typeface="Times New Roman" pitchFamily="18" charset="0"/>
              </a:rPr>
              <a:t>ack Propagation Learning</a:t>
            </a:r>
            <a:endParaRPr lang="en-IN" dirty="0"/>
          </a:p>
        </p:txBody>
      </p:sp>
      <p:sp>
        <p:nvSpPr>
          <p:cNvPr id="3" name="Content Placeholder 2">
            <a:extLst>
              <a:ext uri="{FF2B5EF4-FFF2-40B4-BE49-F238E27FC236}">
                <a16:creationId xmlns:a16="http://schemas.microsoft.com/office/drawing/2014/main" id="{CF80554D-C110-48E5-90B0-0AEA3F1528BD}"/>
              </a:ext>
            </a:extLst>
          </p:cNvPr>
          <p:cNvSpPr>
            <a:spLocks noGrp="1"/>
          </p:cNvSpPr>
          <p:nvPr>
            <p:ph idx="1"/>
          </p:nvPr>
        </p:nvSpPr>
        <p:spPr>
          <a:xfrm>
            <a:off x="457200" y="2000403"/>
            <a:ext cx="8229600" cy="4525963"/>
          </a:xfrm>
        </p:spPr>
        <p:txBody>
          <a:bodyPr>
            <a:normAutofit/>
          </a:bodyPr>
          <a:lstStyle/>
          <a:p>
            <a:pPr algn="just"/>
            <a:r>
              <a:rPr lang="en-US" sz="2800" b="1" i="0" dirty="0">
                <a:solidFill>
                  <a:srgbClr val="222222"/>
                </a:solidFill>
                <a:effectLst/>
                <a:latin typeface="Times New Roman" panose="02020603050405020304" pitchFamily="18" charset="0"/>
                <a:cs typeface="Times New Roman" panose="02020603050405020304" pitchFamily="18" charset="0"/>
              </a:rPr>
              <a:t>Back</a:t>
            </a:r>
            <a:r>
              <a:rPr lang="en-US" sz="2800" b="0" i="0" dirty="0">
                <a:solidFill>
                  <a:srgbClr val="222222"/>
                </a:solidFill>
                <a:effectLst/>
                <a:latin typeface="Times New Roman" panose="02020603050405020304" pitchFamily="18" charset="0"/>
                <a:cs typeface="Times New Roman" panose="02020603050405020304" pitchFamily="18" charset="0"/>
              </a:rPr>
              <a:t>-</a:t>
            </a:r>
            <a:r>
              <a:rPr lang="en-US" sz="2800" b="1" i="0" dirty="0">
                <a:solidFill>
                  <a:srgbClr val="222222"/>
                </a:solidFill>
                <a:effectLst/>
                <a:latin typeface="Times New Roman" panose="02020603050405020304" pitchFamily="18" charset="0"/>
                <a:cs typeface="Times New Roman" panose="02020603050405020304" pitchFamily="18" charset="0"/>
              </a:rPr>
              <a:t>propagation</a:t>
            </a:r>
            <a:r>
              <a:rPr lang="en-US" sz="2800" b="0" i="0" dirty="0">
                <a:solidFill>
                  <a:srgbClr val="222222"/>
                </a:solidFill>
                <a:effectLst/>
                <a:latin typeface="Times New Roman" panose="02020603050405020304" pitchFamily="18" charset="0"/>
                <a:cs typeface="Times New Roman" panose="02020603050405020304" pitchFamily="18" charset="0"/>
              </a:rPr>
              <a:t> is the essence of neural net </a:t>
            </a:r>
            <a:r>
              <a:rPr lang="en-US" sz="2800" b="1" i="0" dirty="0">
                <a:solidFill>
                  <a:srgbClr val="222222"/>
                </a:solidFill>
                <a:effectLst/>
                <a:latin typeface="Times New Roman" panose="02020603050405020304" pitchFamily="18" charset="0"/>
                <a:cs typeface="Times New Roman" panose="02020603050405020304" pitchFamily="18" charset="0"/>
              </a:rPr>
              <a:t>training</a:t>
            </a:r>
            <a:r>
              <a:rPr lang="en-US" sz="2800" b="0" i="0" dirty="0">
                <a:solidFill>
                  <a:srgbClr val="222222"/>
                </a:solidFill>
                <a:effectLst/>
                <a:latin typeface="Times New Roman" panose="02020603050405020304" pitchFamily="18" charset="0"/>
                <a:cs typeface="Times New Roman" panose="02020603050405020304" pitchFamily="18" charset="0"/>
              </a:rPr>
              <a:t>.</a:t>
            </a:r>
          </a:p>
          <a:p>
            <a:pPr algn="just"/>
            <a:r>
              <a:rPr lang="en-US" sz="2800" b="0" i="0" dirty="0">
                <a:solidFill>
                  <a:srgbClr val="222222"/>
                </a:solidFill>
                <a:effectLst/>
                <a:latin typeface="Times New Roman" panose="02020603050405020304" pitchFamily="18" charset="0"/>
                <a:cs typeface="Times New Roman" panose="02020603050405020304" pitchFamily="18" charset="0"/>
              </a:rPr>
              <a:t> It is the practice of fine-tuning the weights of a neural net based on the error rate (i.e. loss) obtained in the previous epoch (i.e. iteration). Proper tuning of the weights ensures lower error rates, making the model reliable by increasing its generalization.</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E0B581F-7F31-44F6-B07A-65D7E1A029B2}"/>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85735498-9907-405A-AE71-120030DAE4EE}"/>
              </a:ext>
            </a:extLst>
          </p:cNvPr>
          <p:cNvSpPr>
            <a:spLocks noGrp="1"/>
          </p:cNvSpPr>
          <p:nvPr>
            <p:ph type="sldNum" sz="quarter" idx="12"/>
          </p:nvPr>
        </p:nvSpPr>
        <p:spPr/>
        <p:txBody>
          <a:bodyPr/>
          <a:lstStyle/>
          <a:p>
            <a:fld id="{BB055922-87EB-483D-8474-2C9330A0D922}" type="slidenum">
              <a:rPr lang="en-US" smtClean="0"/>
              <a:t>84</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1401821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0108-DEA8-4468-9101-E6BA50CDD86F}"/>
              </a:ext>
            </a:extLst>
          </p:cNvPr>
          <p:cNvSpPr>
            <a:spLocks noGrp="1"/>
          </p:cNvSpPr>
          <p:nvPr>
            <p:ph type="title"/>
          </p:nvPr>
        </p:nvSpPr>
        <p:spPr>
          <a:xfrm>
            <a:off x="2339752" y="274638"/>
            <a:ext cx="6347048" cy="1095375"/>
          </a:xfrm>
        </p:spPr>
        <p:txBody>
          <a:bodyPr>
            <a:normAutofit fontScale="90000"/>
          </a:bodyPr>
          <a:lstStyle/>
          <a:p>
            <a:r>
              <a:rPr lang="en-US" sz="4000" b="1" dirty="0">
                <a:latin typeface="Times New Roman" pitchFamily="18" charset="0"/>
                <a:cs typeface="Times New Roman" pitchFamily="18" charset="0"/>
              </a:rPr>
              <a:t>How Back Propagation Algorithm Works</a:t>
            </a:r>
            <a:endParaRPr lang="en-IN" sz="40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A0EF0D25-D213-414E-BC7C-983049F4DDB8}"/>
              </a:ext>
            </a:extLst>
          </p:cNvPr>
          <p:cNvSpPr>
            <a:spLocks noGrp="1"/>
          </p:cNvSpPr>
          <p:nvPr>
            <p:ph idx="1"/>
          </p:nvPr>
        </p:nvSpPr>
        <p:spPr>
          <a:xfrm>
            <a:off x="428670" y="1988973"/>
            <a:ext cx="8229600" cy="4525963"/>
          </a:xfrm>
        </p:spPr>
        <p:txBody>
          <a:bodyPr>
            <a:normAutofit/>
          </a:bodyPr>
          <a:lstStyle/>
          <a:p>
            <a:pPr marL="0" indent="0">
              <a:buNone/>
            </a:pPr>
            <a:r>
              <a:rPr lang="en-US" sz="2800" b="0" i="0" dirty="0">
                <a:solidFill>
                  <a:srgbClr val="222222"/>
                </a:solidFill>
                <a:effectLst/>
                <a:latin typeface="Times New Roman" panose="02020603050405020304" pitchFamily="18" charset="0"/>
                <a:cs typeface="Times New Roman" panose="02020603050405020304" pitchFamily="18" charset="0"/>
              </a:rPr>
              <a:t>The </a:t>
            </a:r>
            <a:r>
              <a:rPr lang="en-US" sz="2800" b="1" i="0" dirty="0">
                <a:solidFill>
                  <a:srgbClr val="222222"/>
                </a:solidFill>
                <a:effectLst/>
                <a:latin typeface="Times New Roman" panose="02020603050405020304" pitchFamily="18" charset="0"/>
                <a:cs typeface="Times New Roman" panose="02020603050405020304" pitchFamily="18" charset="0"/>
              </a:rPr>
              <a:t>backpropagation</a:t>
            </a:r>
            <a:r>
              <a:rPr lang="en-US" sz="2800" b="0" i="0" dirty="0">
                <a:solidFill>
                  <a:srgbClr val="222222"/>
                </a:solidFill>
                <a:effectLst/>
                <a:latin typeface="Times New Roman" panose="02020603050405020304" pitchFamily="18" charset="0"/>
                <a:cs typeface="Times New Roman" panose="02020603050405020304" pitchFamily="18" charset="0"/>
              </a:rPr>
              <a:t> algorithm </a:t>
            </a:r>
            <a:r>
              <a:rPr lang="en-US" sz="2800" b="1" i="0" dirty="0">
                <a:solidFill>
                  <a:srgbClr val="222222"/>
                </a:solidFill>
                <a:effectLst/>
                <a:latin typeface="Times New Roman" panose="02020603050405020304" pitchFamily="18" charset="0"/>
                <a:cs typeface="Times New Roman" panose="02020603050405020304" pitchFamily="18" charset="0"/>
              </a:rPr>
              <a:t>works</a:t>
            </a:r>
            <a:r>
              <a:rPr lang="en-US" sz="2800" b="0" i="0" dirty="0">
                <a:solidFill>
                  <a:srgbClr val="222222"/>
                </a:solidFill>
                <a:effectLst/>
                <a:latin typeface="Times New Roman" panose="02020603050405020304" pitchFamily="18" charset="0"/>
                <a:cs typeface="Times New Roman" panose="02020603050405020304" pitchFamily="18" charset="0"/>
              </a:rPr>
              <a:t> by computing the gradient of the loss function with respect to each weight by the chain rule, computing the gradient one layer at a time, iterating </a:t>
            </a:r>
            <a:r>
              <a:rPr lang="en-US" sz="2800" b="1" i="0" dirty="0">
                <a:solidFill>
                  <a:srgbClr val="222222"/>
                </a:solidFill>
                <a:effectLst/>
                <a:latin typeface="Times New Roman" panose="02020603050405020304" pitchFamily="18" charset="0"/>
                <a:cs typeface="Times New Roman" panose="02020603050405020304" pitchFamily="18" charset="0"/>
              </a:rPr>
              <a:t>backward</a:t>
            </a:r>
            <a:r>
              <a:rPr lang="en-US" sz="2800" b="0" i="0" dirty="0">
                <a:solidFill>
                  <a:srgbClr val="222222"/>
                </a:solidFill>
                <a:effectLst/>
                <a:latin typeface="Times New Roman" panose="02020603050405020304" pitchFamily="18" charset="0"/>
                <a:cs typeface="Times New Roman" panose="02020603050405020304" pitchFamily="18" charset="0"/>
              </a:rPr>
              <a:t> from the last layer to avoid redundant calculations of intermediate terms in the chain rule.</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B2FEC58-D57F-4107-89BD-57A20FA16065}"/>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5E4105DF-7714-467E-940D-6C12304D7899}"/>
              </a:ext>
            </a:extLst>
          </p:cNvPr>
          <p:cNvSpPr>
            <a:spLocks noGrp="1"/>
          </p:cNvSpPr>
          <p:nvPr>
            <p:ph type="sldNum" sz="quarter" idx="12"/>
          </p:nvPr>
        </p:nvSpPr>
        <p:spPr/>
        <p:txBody>
          <a:bodyPr/>
          <a:lstStyle/>
          <a:p>
            <a:fld id="{BB055922-87EB-483D-8474-2C9330A0D922}" type="slidenum">
              <a:rPr lang="en-US" smtClean="0"/>
              <a:t>85</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8800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3ECF-7164-4FB1-AC73-AE0816AD991F}"/>
              </a:ext>
            </a:extLst>
          </p:cNvPr>
          <p:cNvSpPr>
            <a:spLocks noGrp="1"/>
          </p:cNvSpPr>
          <p:nvPr>
            <p:ph type="title"/>
          </p:nvPr>
        </p:nvSpPr>
        <p:spPr>
          <a:xfrm>
            <a:off x="2390860" y="274638"/>
            <a:ext cx="6753139" cy="1325562"/>
          </a:xfrm>
        </p:spPr>
        <p:txBody>
          <a:bodyPr/>
          <a:lstStyle/>
          <a:p>
            <a:r>
              <a:rPr lang="en-IN" sz="3600" b="1" dirty="0"/>
              <a:t>Problem Areas of Hard Computing</a:t>
            </a:r>
          </a:p>
        </p:txBody>
      </p:sp>
      <p:sp>
        <p:nvSpPr>
          <p:cNvPr id="3" name="Content Placeholder 2">
            <a:extLst>
              <a:ext uri="{FF2B5EF4-FFF2-40B4-BE49-F238E27FC236}">
                <a16:creationId xmlns:a16="http://schemas.microsoft.com/office/drawing/2014/main" id="{2C22119D-CC74-483B-B6B2-F74B783B1AE2}"/>
              </a:ext>
            </a:extLst>
          </p:cNvPr>
          <p:cNvSpPr>
            <a:spLocks noGrp="1"/>
          </p:cNvSpPr>
          <p:nvPr>
            <p:ph idx="1"/>
          </p:nvPr>
        </p:nvSpPr>
        <p:spPr/>
        <p:txBody>
          <a:bodyPr>
            <a:normAutofit fontScale="92500"/>
          </a:bodyPr>
          <a:lstStyle/>
          <a:p>
            <a:pPr marL="0" indent="0">
              <a:buNone/>
            </a:pPr>
            <a:endParaRPr lang="en-IN" dirty="0"/>
          </a:p>
          <a:p>
            <a:pPr marL="0" indent="0">
              <a:buNone/>
            </a:pPr>
            <a:r>
              <a:rPr lang="en-IN" b="1" dirty="0"/>
              <a:t>Problems in some other areas of applications </a:t>
            </a:r>
          </a:p>
          <a:p>
            <a:r>
              <a:rPr lang="en-IN" dirty="0"/>
              <a:t> Medical diagnosis </a:t>
            </a:r>
          </a:p>
          <a:p>
            <a:r>
              <a:rPr lang="en-IN" dirty="0"/>
              <a:t>Person identification </a:t>
            </a:r>
          </a:p>
          <a:p>
            <a:r>
              <a:rPr lang="en-IN" dirty="0"/>
              <a:t>Computer vision </a:t>
            </a:r>
          </a:p>
          <a:p>
            <a:r>
              <a:rPr lang="en-IN" dirty="0"/>
              <a:t>Hand written character recognition </a:t>
            </a:r>
          </a:p>
          <a:p>
            <a:r>
              <a:rPr lang="en-IN" dirty="0"/>
              <a:t>Pattern recognition and Machine Intelligence MI </a:t>
            </a:r>
          </a:p>
          <a:p>
            <a:r>
              <a:rPr lang="en-IN" dirty="0"/>
              <a:t>Weather forecasting </a:t>
            </a:r>
          </a:p>
        </p:txBody>
      </p:sp>
      <p:sp>
        <p:nvSpPr>
          <p:cNvPr id="4" name="Footer Placeholder 3">
            <a:extLst>
              <a:ext uri="{FF2B5EF4-FFF2-40B4-BE49-F238E27FC236}">
                <a16:creationId xmlns:a16="http://schemas.microsoft.com/office/drawing/2014/main" id="{D8E52116-A33F-4C16-9567-C9CAF78F19B6}"/>
              </a:ext>
            </a:extLst>
          </p:cNvPr>
          <p:cNvSpPr>
            <a:spLocks noGrp="1"/>
          </p:cNvSpPr>
          <p:nvPr>
            <p:ph type="ftr" sz="quarter" idx="11"/>
          </p:nvPr>
        </p:nvSpPr>
        <p:spPr/>
        <p:txBody>
          <a:bodyPr/>
          <a:lstStyle/>
          <a:p>
            <a:r>
              <a:rPr lang="en-GB"/>
              <a:t>&lt;BCSE0103&gt; &lt;Soft Computing&gt;</a:t>
            </a:r>
            <a:endParaRPr lang="en-US" dirty="0"/>
          </a:p>
        </p:txBody>
      </p:sp>
      <p:sp>
        <p:nvSpPr>
          <p:cNvPr id="5" name="Slide Number Placeholder 4">
            <a:extLst>
              <a:ext uri="{FF2B5EF4-FFF2-40B4-BE49-F238E27FC236}">
                <a16:creationId xmlns:a16="http://schemas.microsoft.com/office/drawing/2014/main" id="{433E85F4-F8E8-432A-8DAA-E91E6CACFF7D}"/>
              </a:ext>
            </a:extLst>
          </p:cNvPr>
          <p:cNvSpPr>
            <a:spLocks noGrp="1"/>
          </p:cNvSpPr>
          <p:nvPr>
            <p:ph type="sldNum" sz="quarter" idx="12"/>
          </p:nvPr>
        </p:nvSpPr>
        <p:spPr/>
        <p:txBody>
          <a:bodyPr/>
          <a:lstStyle/>
          <a:p>
            <a:fld id="{BB055922-87EB-483D-8474-2C9330A0D922}" type="slidenum">
              <a:rPr lang="en-US" smtClean="0"/>
              <a:t>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72897"/>
            <a:ext cx="2211349" cy="1596499"/>
          </a:xfrm>
          <a:prstGeom prst="rect">
            <a:avLst/>
          </a:prstGeom>
        </p:spPr>
      </p:pic>
    </p:spTree>
    <p:extLst>
      <p:ext uri="{BB962C8B-B14F-4D97-AF65-F5344CB8AC3E}">
        <p14:creationId xmlns:p14="http://schemas.microsoft.com/office/powerpoint/2010/main" val="296357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3403</TotalTime>
  <Words>4421</Words>
  <Application>Microsoft Office PowerPoint</Application>
  <PresentationFormat>On-screen Show (4:3)</PresentationFormat>
  <Paragraphs>549</Paragraphs>
  <Slides>85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medium-content-serif-font</vt:lpstr>
      <vt:lpstr>Open Sans</vt:lpstr>
      <vt:lpstr>Times New Roman</vt:lpstr>
      <vt:lpstr>Verdana</vt:lpstr>
      <vt:lpstr>Wingdings</vt:lpstr>
      <vt:lpstr>Office Theme</vt:lpstr>
      <vt:lpstr> </vt:lpstr>
      <vt:lpstr> BCSE0103: SOFT COMPUTING</vt:lpstr>
      <vt:lpstr> BCSE0103: SOFT COMPUTING</vt:lpstr>
      <vt:lpstr> BCSE0103: SOFT COMPUTING</vt:lpstr>
      <vt:lpstr>Agenda</vt:lpstr>
      <vt:lpstr>Concept of Computing</vt:lpstr>
      <vt:lpstr> Important Characteristics of Computing</vt:lpstr>
      <vt:lpstr>Hard Computing</vt:lpstr>
      <vt:lpstr>Problem Areas of Hard Computing</vt:lpstr>
      <vt:lpstr> A classic example of a task that  requires machine learning: It is very hard to say what makes a 2</vt:lpstr>
      <vt:lpstr>Some more examples of tasks that are best solved by using a learning algorithm</vt:lpstr>
      <vt:lpstr>Some more examples….</vt:lpstr>
      <vt:lpstr>Soft Computing</vt:lpstr>
      <vt:lpstr>Characteristics of Soft Computing</vt:lpstr>
      <vt:lpstr>PowerPoint Presentation</vt:lpstr>
      <vt:lpstr>PowerPoint Presentation</vt:lpstr>
      <vt:lpstr>PowerPoint Presentation</vt:lpstr>
      <vt:lpstr>How Soft Computing?</vt:lpstr>
      <vt:lpstr>How Soft Computing?</vt:lpstr>
      <vt:lpstr>How Soft Computing?</vt:lpstr>
      <vt:lpstr>Hard Computing vs Soft Computing</vt:lpstr>
      <vt:lpstr>PowerPoint Presentation</vt:lpstr>
      <vt:lpstr>Hybrid Computing</vt:lpstr>
      <vt:lpstr>In this course…. How to build an artificial neural networks and train it with input data to solve a number of problems, which are not possible to solve with hard computing. Basic concepts of fuzzy algebra and then how to solve problems using fuzzy logic. The framework of genetic algorithm and solving varieties of optimization problems.   </vt:lpstr>
      <vt:lpstr>MCQ</vt:lpstr>
      <vt:lpstr>MCQ</vt:lpstr>
      <vt:lpstr>MCQ</vt:lpstr>
      <vt:lpstr>MCQ</vt:lpstr>
      <vt:lpstr> Questions</vt:lpstr>
      <vt:lpstr>Biological nervous system</vt:lpstr>
      <vt:lpstr>Biological nervous system</vt:lpstr>
      <vt:lpstr>Biological nervous system</vt:lpstr>
      <vt:lpstr> Neuron and its working</vt:lpstr>
      <vt:lpstr> Neuron and its working</vt:lpstr>
      <vt:lpstr>   Brain: Center of the nervous   system</vt:lpstr>
      <vt:lpstr>MuCulloch Pit Neuron</vt:lpstr>
      <vt:lpstr>PowerPoint Presentation</vt:lpstr>
      <vt:lpstr> Task of a Neuron </vt:lpstr>
      <vt:lpstr> Artificial neural network </vt:lpstr>
      <vt:lpstr> Artificial neural network </vt:lpstr>
      <vt:lpstr> Artificial Neural Network</vt:lpstr>
      <vt:lpstr>  Mathematical   Understanding</vt:lpstr>
      <vt:lpstr>MCQ</vt:lpstr>
      <vt:lpstr>MCQ</vt:lpstr>
      <vt:lpstr>MCQ</vt:lpstr>
      <vt:lpstr>MCQ</vt:lpstr>
      <vt:lpstr>MCQ</vt:lpstr>
      <vt:lpstr>MCQ</vt:lpstr>
      <vt:lpstr>Types of Transfer Function</vt:lpstr>
      <vt:lpstr>  Types of Transfer Function</vt:lpstr>
      <vt:lpstr>Other Transfer functions</vt:lpstr>
      <vt:lpstr>Other Transform Functions</vt:lpstr>
      <vt:lpstr>Advantages of ANN</vt:lpstr>
      <vt:lpstr>Advantages of ANN</vt:lpstr>
      <vt:lpstr>Types of ANN Architecture</vt:lpstr>
      <vt:lpstr>AND Problem and its Neural Network</vt:lpstr>
      <vt:lpstr>AND Problem and its Neural Network</vt:lpstr>
      <vt:lpstr>AND Problem and its Neural Network</vt:lpstr>
      <vt:lpstr>Single layer feed forward Neural Network</vt:lpstr>
      <vt:lpstr>Single layer feed forward Neural Network</vt:lpstr>
      <vt:lpstr>Modelling SLFFNN</vt:lpstr>
      <vt:lpstr>Multi layer feed forward Neural Network </vt:lpstr>
      <vt:lpstr>Multi layer feed forward Neural Network </vt:lpstr>
      <vt:lpstr>Multi layer feed forward Neural Network </vt:lpstr>
      <vt:lpstr>Recurrent Neural network Architecture</vt:lpstr>
      <vt:lpstr>Recurrent neural Network</vt:lpstr>
      <vt:lpstr>Why Different types of neural network</vt:lpstr>
      <vt:lpstr>Revisit of a single neural network</vt:lpstr>
      <vt:lpstr>AND and XOR problems</vt:lpstr>
      <vt:lpstr>AND problem is linearly separable</vt:lpstr>
      <vt:lpstr>XOR problem is linearly non-separable</vt:lpstr>
      <vt:lpstr>Our observations</vt:lpstr>
      <vt:lpstr>Our observations</vt:lpstr>
      <vt:lpstr>Solution of XOR Problem</vt:lpstr>
      <vt:lpstr> Dynamic neural Network</vt:lpstr>
      <vt:lpstr>Dynamic neural Network</vt:lpstr>
      <vt:lpstr>Concept of Learning in neural Network</vt:lpstr>
      <vt:lpstr>Types of Learning</vt:lpstr>
      <vt:lpstr>Supervised Learning</vt:lpstr>
      <vt:lpstr>Unsupervised Learning</vt:lpstr>
      <vt:lpstr>Reinforcement Learning</vt:lpstr>
      <vt:lpstr>Adaline and Madaline network</vt:lpstr>
      <vt:lpstr>Adaline and Madaline network</vt:lpstr>
      <vt:lpstr>Back Propagation Learning</vt:lpstr>
      <vt:lpstr>How Back Propagation Algorithm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Topic&gt;</dc:title>
  <dc:creator>admin</dc:creator>
  <cp:lastModifiedBy>Manmohan singh</cp:lastModifiedBy>
  <cp:revision>319</cp:revision>
  <dcterms:created xsi:type="dcterms:W3CDTF">2020-06-30T05:06:42Z</dcterms:created>
  <dcterms:modified xsi:type="dcterms:W3CDTF">2023-08-10T10:29:56Z</dcterms:modified>
</cp:coreProperties>
</file>